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docProps/custom.xml" ContentType="application/vnd.openxmlformats-officedocument.custom-properties+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34"/>
  </p:notesMasterIdLst>
  <p:sldIdLst>
    <p:sldId id="256" r:id="rId5"/>
    <p:sldId id="287" r:id="rId6"/>
    <p:sldId id="262" r:id="rId7"/>
    <p:sldId id="288" r:id="rId8"/>
    <p:sldId id="291" r:id="rId9"/>
    <p:sldId id="289" r:id="rId10"/>
    <p:sldId id="296" r:id="rId11"/>
    <p:sldId id="297" r:id="rId12"/>
    <p:sldId id="293" r:id="rId13"/>
    <p:sldId id="294" r:id="rId14"/>
    <p:sldId id="295" r:id="rId15"/>
    <p:sldId id="304" r:id="rId16"/>
    <p:sldId id="299" r:id="rId17"/>
    <p:sldId id="300" r:id="rId18"/>
    <p:sldId id="301" r:id="rId19"/>
    <p:sldId id="302" r:id="rId20"/>
    <p:sldId id="305" r:id="rId21"/>
    <p:sldId id="306" r:id="rId22"/>
    <p:sldId id="307" r:id="rId23"/>
    <p:sldId id="308" r:id="rId24"/>
    <p:sldId id="309" r:id="rId25"/>
    <p:sldId id="310" r:id="rId26"/>
    <p:sldId id="311" r:id="rId27"/>
    <p:sldId id="312" r:id="rId28"/>
    <p:sldId id="313" r:id="rId29"/>
    <p:sldId id="314" r:id="rId30"/>
    <p:sldId id="315" r:id="rId31"/>
    <p:sldId id="317" r:id="rId32"/>
    <p:sldId id="31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4" d="100"/>
          <a:sy n="44" d="100"/>
        </p:scale>
        <p:origin x="-3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yanow\Desktop\surveydata\summary%20(break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Sheet2!$B$1</c:f>
              <c:strCache>
                <c:ptCount val="1"/>
                <c:pt idx="0">
                  <c:v>Faculty Response (n=127)</c:v>
                </c:pt>
              </c:strCache>
            </c:strRef>
          </c:tx>
          <c:cat>
            <c:strRef>
              <c:f>Sheet2!$A$2:$A$13</c:f>
              <c:strCache>
                <c:ptCount val="12"/>
                <c:pt idx="0">
                  <c:v>Project based learning.</c:v>
                </c:pt>
                <c:pt idx="1">
                  <c:v>Strong Institutional Support.</c:v>
                </c:pt>
                <c:pt idx="2">
                  <c:v>Accessible faculty. Faculty mentoring.</c:v>
                </c:pt>
                <c:pt idx="3">
                  <c:v>Positive and relatable role models.</c:v>
                </c:pt>
                <c:pt idx="4">
                  <c:v>Curriculum that is contextual and relevant.</c:v>
                </c:pt>
                <c:pt idx="5">
                  <c:v>Activities that strengthen math or spatial skills.</c:v>
                </c:pt>
                <c:pt idx="6">
                  <c:v>Positive reinforcement.</c:v>
                </c:pt>
                <c:pt idx="7">
                  <c:v>Interaction with fellow students.</c:v>
                </c:pt>
                <c:pt idx="8">
                  <c:v>Good and motivated teacher(s).</c:v>
                </c:pt>
                <c:pt idx="9">
                  <c:v>Participation in service learning.</c:v>
                </c:pt>
                <c:pt idx="10">
                  <c:v>Participation in a research project.</c:v>
                </c:pt>
                <c:pt idx="11">
                  <c:v>Involvement in an internship/work experience.</c:v>
                </c:pt>
              </c:strCache>
            </c:strRef>
          </c:cat>
          <c:val>
            <c:numRef>
              <c:f>Sheet2!$B$2:$B$13</c:f>
              <c:numCache>
                <c:formatCode>0%</c:formatCode>
                <c:ptCount val="12"/>
                <c:pt idx="1">
                  <c:v>0.13</c:v>
                </c:pt>
                <c:pt idx="2">
                  <c:v>0.41000000000000031</c:v>
                </c:pt>
                <c:pt idx="3">
                  <c:v>0.19000000000000025</c:v>
                </c:pt>
                <c:pt idx="4">
                  <c:v>0.55000000000000004</c:v>
                </c:pt>
                <c:pt idx="5">
                  <c:v>0.22000000000000025</c:v>
                </c:pt>
                <c:pt idx="6">
                  <c:v>0.27</c:v>
                </c:pt>
                <c:pt idx="7">
                  <c:v>0.47000000000000008</c:v>
                </c:pt>
                <c:pt idx="8">
                  <c:v>0.66000000000000114</c:v>
                </c:pt>
                <c:pt idx="9">
                  <c:v>0.24000000000000021</c:v>
                </c:pt>
                <c:pt idx="10">
                  <c:v>0.4</c:v>
                </c:pt>
                <c:pt idx="11">
                  <c:v>0.45</c:v>
                </c:pt>
              </c:numCache>
            </c:numRef>
          </c:val>
        </c:ser>
        <c:ser>
          <c:idx val="1"/>
          <c:order val="1"/>
          <c:tx>
            <c:strRef>
              <c:f>Sheet2!$C$1</c:f>
              <c:strCache>
                <c:ptCount val="1"/>
                <c:pt idx="0">
                  <c:v>Overall Student Response (n=101)</c:v>
                </c:pt>
              </c:strCache>
            </c:strRef>
          </c:tx>
          <c:cat>
            <c:strRef>
              <c:f>Sheet2!$A$2:$A$13</c:f>
              <c:strCache>
                <c:ptCount val="12"/>
                <c:pt idx="0">
                  <c:v>Project based learning.</c:v>
                </c:pt>
                <c:pt idx="1">
                  <c:v>Strong Institutional Support.</c:v>
                </c:pt>
                <c:pt idx="2">
                  <c:v>Accessible faculty. Faculty mentoring.</c:v>
                </c:pt>
                <c:pt idx="3">
                  <c:v>Positive and relatable role models.</c:v>
                </c:pt>
                <c:pt idx="4">
                  <c:v>Curriculum that is contextual and relevant.</c:v>
                </c:pt>
                <c:pt idx="5">
                  <c:v>Activities that strengthen math or spatial skills.</c:v>
                </c:pt>
                <c:pt idx="6">
                  <c:v>Positive reinforcement.</c:v>
                </c:pt>
                <c:pt idx="7">
                  <c:v>Interaction with fellow students.</c:v>
                </c:pt>
                <c:pt idx="8">
                  <c:v>Good and motivated teacher(s).</c:v>
                </c:pt>
                <c:pt idx="9">
                  <c:v>Participation in service learning.</c:v>
                </c:pt>
                <c:pt idx="10">
                  <c:v>Participation in a research project.</c:v>
                </c:pt>
                <c:pt idx="11">
                  <c:v>Involvement in an internship/work experience.</c:v>
                </c:pt>
              </c:strCache>
            </c:strRef>
          </c:cat>
          <c:val>
            <c:numRef>
              <c:f>Sheet2!$C$2:$C$13</c:f>
              <c:numCache>
                <c:formatCode>General</c:formatCode>
                <c:ptCount val="12"/>
                <c:pt idx="0" formatCode="0%">
                  <c:v>0.5</c:v>
                </c:pt>
                <c:pt idx="2" formatCode="0%">
                  <c:v>0.42000000000000032</c:v>
                </c:pt>
                <c:pt idx="3" formatCode="0%">
                  <c:v>0.21000000000000021</c:v>
                </c:pt>
                <c:pt idx="4" formatCode="0%">
                  <c:v>0.51</c:v>
                </c:pt>
                <c:pt idx="5" formatCode="0%">
                  <c:v>0.29000000000000031</c:v>
                </c:pt>
                <c:pt idx="6" formatCode="0%">
                  <c:v>0.34000000000000058</c:v>
                </c:pt>
                <c:pt idx="7" formatCode="0%">
                  <c:v>0.37000000000000038</c:v>
                </c:pt>
                <c:pt idx="8" formatCode="0%">
                  <c:v>0.81</c:v>
                </c:pt>
                <c:pt idx="9" formatCode="0%">
                  <c:v>2.0000000000000035E-2</c:v>
                </c:pt>
                <c:pt idx="10" formatCode="0%">
                  <c:v>0.1</c:v>
                </c:pt>
                <c:pt idx="11" formatCode="0%">
                  <c:v>0.13</c:v>
                </c:pt>
              </c:numCache>
            </c:numRef>
          </c:val>
        </c:ser>
        <c:ser>
          <c:idx val="2"/>
          <c:order val="2"/>
          <c:tx>
            <c:strRef>
              <c:f>Sheet2!$D$1</c:f>
              <c:strCache>
                <c:ptCount val="1"/>
                <c:pt idx="0">
                  <c:v>DIFF</c:v>
                </c:pt>
              </c:strCache>
            </c:strRef>
          </c:tx>
          <c:cat>
            <c:strRef>
              <c:f>Sheet2!$A$2:$A$13</c:f>
              <c:strCache>
                <c:ptCount val="12"/>
                <c:pt idx="0">
                  <c:v>Project based learning.</c:v>
                </c:pt>
                <c:pt idx="1">
                  <c:v>Strong Institutional Support.</c:v>
                </c:pt>
                <c:pt idx="2">
                  <c:v>Accessible faculty. Faculty mentoring.</c:v>
                </c:pt>
                <c:pt idx="3">
                  <c:v>Positive and relatable role models.</c:v>
                </c:pt>
                <c:pt idx="4">
                  <c:v>Curriculum that is contextual and relevant.</c:v>
                </c:pt>
                <c:pt idx="5">
                  <c:v>Activities that strengthen math or spatial skills.</c:v>
                </c:pt>
                <c:pt idx="6">
                  <c:v>Positive reinforcement.</c:v>
                </c:pt>
                <c:pt idx="7">
                  <c:v>Interaction with fellow students.</c:v>
                </c:pt>
                <c:pt idx="8">
                  <c:v>Good and motivated teacher(s).</c:v>
                </c:pt>
                <c:pt idx="9">
                  <c:v>Participation in service learning.</c:v>
                </c:pt>
                <c:pt idx="10">
                  <c:v>Participation in a research project.</c:v>
                </c:pt>
                <c:pt idx="11">
                  <c:v>Involvement in an internship/work experience.</c:v>
                </c:pt>
              </c:strCache>
            </c:strRef>
          </c:cat>
          <c:val>
            <c:numRef>
              <c:f>Sheet2!$D$2:$D$13</c:f>
              <c:numCache>
                <c:formatCode>0%</c:formatCode>
                <c:ptCount val="12"/>
                <c:pt idx="0">
                  <c:v>0</c:v>
                </c:pt>
                <c:pt idx="1">
                  <c:v>0</c:v>
                </c:pt>
                <c:pt idx="2">
                  <c:v>1.0000000000000019E-2</c:v>
                </c:pt>
                <c:pt idx="3">
                  <c:v>1.999999999999999E-2</c:v>
                </c:pt>
                <c:pt idx="4">
                  <c:v>3.0000000000000054E-2</c:v>
                </c:pt>
                <c:pt idx="5">
                  <c:v>7.0000000000000034E-2</c:v>
                </c:pt>
                <c:pt idx="6">
                  <c:v>7.0000000000000034E-2</c:v>
                </c:pt>
                <c:pt idx="7">
                  <c:v>0.1</c:v>
                </c:pt>
                <c:pt idx="8">
                  <c:v>0.15000000000000022</c:v>
                </c:pt>
                <c:pt idx="9">
                  <c:v>0.22000000000000025</c:v>
                </c:pt>
                <c:pt idx="10">
                  <c:v>0.30000000000000032</c:v>
                </c:pt>
                <c:pt idx="11">
                  <c:v>0.32000000000000051</c:v>
                </c:pt>
              </c:numCache>
            </c:numRef>
          </c:val>
        </c:ser>
        <c:shape val="box"/>
        <c:axId val="48121344"/>
        <c:axId val="48122880"/>
        <c:axId val="0"/>
      </c:bar3DChart>
      <c:catAx>
        <c:axId val="48121344"/>
        <c:scaling>
          <c:orientation val="minMax"/>
        </c:scaling>
        <c:axPos val="l"/>
        <c:tickLblPos val="nextTo"/>
        <c:txPr>
          <a:bodyPr/>
          <a:lstStyle/>
          <a:p>
            <a:pPr>
              <a:defRPr>
                <a:solidFill>
                  <a:schemeClr val="tx2"/>
                </a:solidFill>
              </a:defRPr>
            </a:pPr>
            <a:endParaRPr lang="en-US"/>
          </a:p>
        </c:txPr>
        <c:crossAx val="48122880"/>
        <c:crosses val="autoZero"/>
        <c:auto val="1"/>
        <c:lblAlgn val="ctr"/>
        <c:lblOffset val="100"/>
      </c:catAx>
      <c:valAx>
        <c:axId val="48122880"/>
        <c:scaling>
          <c:orientation val="minMax"/>
        </c:scaling>
        <c:axPos val="b"/>
        <c:majorGridlines/>
        <c:numFmt formatCode="General" sourceLinked="1"/>
        <c:tickLblPos val="nextTo"/>
        <c:crossAx val="48121344"/>
        <c:crosses val="autoZero"/>
        <c:crossBetween val="between"/>
      </c:valAx>
    </c:plotArea>
    <c:legend>
      <c:legendPos val="r"/>
      <c:layout/>
      <c:txPr>
        <a:bodyPr/>
        <a:lstStyle/>
        <a:p>
          <a:pPr>
            <a:defRPr>
              <a:solidFill>
                <a:schemeClr val="tx2"/>
              </a:solidFill>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Sheet1!$B$62</c:f>
              <c:strCache>
                <c:ptCount val="1"/>
                <c:pt idx="0">
                  <c:v>Female (n=45)</c:v>
                </c:pt>
              </c:strCache>
            </c:strRef>
          </c:tx>
          <c:cat>
            <c:strRef>
              <c:f>Sheet1!$A$63:$A$73</c:f>
              <c:strCache>
                <c:ptCount val="11"/>
                <c:pt idx="0">
                  <c:v>Positive and relatable role models.</c:v>
                </c:pt>
                <c:pt idx="1">
                  <c:v>Good and motivated teacher(s).</c:v>
                </c:pt>
                <c:pt idx="2">
                  <c:v>Project based learning.</c:v>
                </c:pt>
                <c:pt idx="3">
                  <c:v>Participation in a research project.</c:v>
                </c:pt>
                <c:pt idx="4">
                  <c:v>Activities that strengthen math or spatial skills.</c:v>
                </c:pt>
                <c:pt idx="5">
                  <c:v>Participation in service learning.</c:v>
                </c:pt>
                <c:pt idx="6">
                  <c:v>Interaction with fellow students.</c:v>
                </c:pt>
                <c:pt idx="7">
                  <c:v>Positive reinforcement.</c:v>
                </c:pt>
                <c:pt idx="8">
                  <c:v>Accessible faculty. Faculty mentoring.</c:v>
                </c:pt>
                <c:pt idx="9">
                  <c:v>Involvement in an internship/work experience.</c:v>
                </c:pt>
                <c:pt idx="10">
                  <c:v>Curriculum that is contextual and relevant.</c:v>
                </c:pt>
              </c:strCache>
            </c:strRef>
          </c:cat>
          <c:val>
            <c:numRef>
              <c:f>Sheet1!$B$63:$B$73</c:f>
              <c:numCache>
                <c:formatCode>0%</c:formatCode>
                <c:ptCount val="11"/>
                <c:pt idx="0">
                  <c:v>0.2</c:v>
                </c:pt>
                <c:pt idx="1">
                  <c:v>0.8</c:v>
                </c:pt>
                <c:pt idx="2">
                  <c:v>0.49000000000000032</c:v>
                </c:pt>
                <c:pt idx="3">
                  <c:v>9.0000000000000024E-2</c:v>
                </c:pt>
                <c:pt idx="4">
                  <c:v>0.31000000000000044</c:v>
                </c:pt>
                <c:pt idx="5">
                  <c:v>4.0000000000000022E-2</c:v>
                </c:pt>
                <c:pt idx="6">
                  <c:v>0.33000000000000057</c:v>
                </c:pt>
                <c:pt idx="7">
                  <c:v>0.3800000000000005</c:v>
                </c:pt>
                <c:pt idx="8">
                  <c:v>0.47000000000000008</c:v>
                </c:pt>
                <c:pt idx="9">
                  <c:v>0.18000000000000022</c:v>
                </c:pt>
                <c:pt idx="10">
                  <c:v>0.56000000000000005</c:v>
                </c:pt>
              </c:numCache>
            </c:numRef>
          </c:val>
        </c:ser>
        <c:ser>
          <c:idx val="1"/>
          <c:order val="1"/>
          <c:tx>
            <c:strRef>
              <c:f>Sheet1!$C$62</c:f>
              <c:strCache>
                <c:ptCount val="1"/>
                <c:pt idx="0">
                  <c:v>Male (n = 56)</c:v>
                </c:pt>
              </c:strCache>
            </c:strRef>
          </c:tx>
          <c:cat>
            <c:strRef>
              <c:f>Sheet1!$A$63:$A$73</c:f>
              <c:strCache>
                <c:ptCount val="11"/>
                <c:pt idx="0">
                  <c:v>Positive and relatable role models.</c:v>
                </c:pt>
                <c:pt idx="1">
                  <c:v>Good and motivated teacher(s).</c:v>
                </c:pt>
                <c:pt idx="2">
                  <c:v>Project based learning.</c:v>
                </c:pt>
                <c:pt idx="3">
                  <c:v>Participation in a research project.</c:v>
                </c:pt>
                <c:pt idx="4">
                  <c:v>Activities that strengthen math or spatial skills.</c:v>
                </c:pt>
                <c:pt idx="5">
                  <c:v>Participation in service learning.</c:v>
                </c:pt>
                <c:pt idx="6">
                  <c:v>Interaction with fellow students.</c:v>
                </c:pt>
                <c:pt idx="7">
                  <c:v>Positive reinforcement.</c:v>
                </c:pt>
                <c:pt idx="8">
                  <c:v>Accessible faculty. Faculty mentoring.</c:v>
                </c:pt>
                <c:pt idx="9">
                  <c:v>Involvement in an internship/work experience.</c:v>
                </c:pt>
                <c:pt idx="10">
                  <c:v>Curriculum that is contextual and relevant.</c:v>
                </c:pt>
              </c:strCache>
            </c:strRef>
          </c:cat>
          <c:val>
            <c:numRef>
              <c:f>Sheet1!$C$63:$C$73</c:f>
              <c:numCache>
                <c:formatCode>0%</c:formatCode>
                <c:ptCount val="11"/>
                <c:pt idx="0">
                  <c:v>0.21000000000000021</c:v>
                </c:pt>
                <c:pt idx="1">
                  <c:v>0.79</c:v>
                </c:pt>
                <c:pt idx="2">
                  <c:v>0.48000000000000032</c:v>
                </c:pt>
                <c:pt idx="3">
                  <c:v>0.11</c:v>
                </c:pt>
                <c:pt idx="4">
                  <c:v>0.27</c:v>
                </c:pt>
                <c:pt idx="5">
                  <c:v>0</c:v>
                </c:pt>
                <c:pt idx="6">
                  <c:v>0.39000000000000051</c:v>
                </c:pt>
                <c:pt idx="7">
                  <c:v>0.30000000000000032</c:v>
                </c:pt>
                <c:pt idx="8">
                  <c:v>0.3800000000000005</c:v>
                </c:pt>
                <c:pt idx="9">
                  <c:v>9.0000000000000024E-2</c:v>
                </c:pt>
                <c:pt idx="10">
                  <c:v>0.45</c:v>
                </c:pt>
              </c:numCache>
            </c:numRef>
          </c:val>
        </c:ser>
        <c:ser>
          <c:idx val="2"/>
          <c:order val="2"/>
          <c:tx>
            <c:strRef>
              <c:f>Sheet1!$D$62</c:f>
              <c:strCache>
                <c:ptCount val="1"/>
                <c:pt idx="0">
                  <c:v>DIFF</c:v>
                </c:pt>
              </c:strCache>
            </c:strRef>
          </c:tx>
          <c:cat>
            <c:strRef>
              <c:f>Sheet1!$A$63:$A$73</c:f>
              <c:strCache>
                <c:ptCount val="11"/>
                <c:pt idx="0">
                  <c:v>Positive and relatable role models.</c:v>
                </c:pt>
                <c:pt idx="1">
                  <c:v>Good and motivated teacher(s).</c:v>
                </c:pt>
                <c:pt idx="2">
                  <c:v>Project based learning.</c:v>
                </c:pt>
                <c:pt idx="3">
                  <c:v>Participation in a research project.</c:v>
                </c:pt>
                <c:pt idx="4">
                  <c:v>Activities that strengthen math or spatial skills.</c:v>
                </c:pt>
                <c:pt idx="5">
                  <c:v>Participation in service learning.</c:v>
                </c:pt>
                <c:pt idx="6">
                  <c:v>Interaction with fellow students.</c:v>
                </c:pt>
                <c:pt idx="7">
                  <c:v>Positive reinforcement.</c:v>
                </c:pt>
                <c:pt idx="8">
                  <c:v>Accessible faculty. Faculty mentoring.</c:v>
                </c:pt>
                <c:pt idx="9">
                  <c:v>Involvement in an internship/work experience.</c:v>
                </c:pt>
                <c:pt idx="10">
                  <c:v>Curriculum that is contextual and relevant.</c:v>
                </c:pt>
              </c:strCache>
            </c:strRef>
          </c:cat>
          <c:val>
            <c:numRef>
              <c:f>Sheet1!$D$63:$D$73</c:f>
              <c:numCache>
                <c:formatCode>0%</c:formatCode>
                <c:ptCount val="11"/>
                <c:pt idx="0">
                  <c:v>1.0000000000000005E-2</c:v>
                </c:pt>
                <c:pt idx="1">
                  <c:v>1.0000000000000021E-2</c:v>
                </c:pt>
                <c:pt idx="2">
                  <c:v>1.0000000000000021E-2</c:v>
                </c:pt>
                <c:pt idx="3">
                  <c:v>2.0000000000000011E-2</c:v>
                </c:pt>
                <c:pt idx="4">
                  <c:v>3.999999999999998E-2</c:v>
                </c:pt>
                <c:pt idx="5">
                  <c:v>4.0000000000000022E-2</c:v>
                </c:pt>
                <c:pt idx="6">
                  <c:v>6.0000000000000032E-2</c:v>
                </c:pt>
                <c:pt idx="7">
                  <c:v>8.0000000000000043E-2</c:v>
                </c:pt>
                <c:pt idx="8">
                  <c:v>9.0000000000000024E-2</c:v>
                </c:pt>
                <c:pt idx="9">
                  <c:v>9.0000000000000024E-2</c:v>
                </c:pt>
                <c:pt idx="10">
                  <c:v>0.11000000000000004</c:v>
                </c:pt>
              </c:numCache>
            </c:numRef>
          </c:val>
        </c:ser>
        <c:shape val="box"/>
        <c:axId val="67429120"/>
        <c:axId val="67430656"/>
        <c:axId val="0"/>
      </c:bar3DChart>
      <c:catAx>
        <c:axId val="67429120"/>
        <c:scaling>
          <c:orientation val="minMax"/>
        </c:scaling>
        <c:axPos val="l"/>
        <c:tickLblPos val="nextTo"/>
        <c:crossAx val="67430656"/>
        <c:crosses val="autoZero"/>
        <c:auto val="1"/>
        <c:lblAlgn val="ctr"/>
        <c:lblOffset val="100"/>
      </c:catAx>
      <c:valAx>
        <c:axId val="67430656"/>
        <c:scaling>
          <c:orientation val="minMax"/>
        </c:scaling>
        <c:axPos val="b"/>
        <c:majorGridlines/>
        <c:numFmt formatCode="0%" sourceLinked="1"/>
        <c:tickLblPos val="nextTo"/>
        <c:crossAx val="67429120"/>
        <c:crosses val="autoZero"/>
        <c:crossBetween val="between"/>
      </c:valAx>
    </c:plotArea>
    <c:legend>
      <c:legendPos val="r"/>
      <c:layout/>
    </c:legend>
    <c:plotVisOnly val="1"/>
  </c:chart>
  <c:txPr>
    <a:bodyPr/>
    <a:lstStyle/>
    <a:p>
      <a:pPr>
        <a:defRPr>
          <a:solidFill>
            <a:schemeClr val="tx2"/>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bar"/>
        <c:grouping val="clustered"/>
        <c:ser>
          <c:idx val="0"/>
          <c:order val="0"/>
          <c:tx>
            <c:strRef>
              <c:f>Sheet1!$B$207</c:f>
              <c:strCache>
                <c:ptCount val="1"/>
                <c:pt idx="0">
                  <c:v> &lt;25 to 36 (n=56)</c:v>
                </c:pt>
              </c:strCache>
            </c:strRef>
          </c:tx>
          <c:cat>
            <c:strRef>
              <c:f>Sheet1!$A$208:$A$218</c:f>
              <c:strCache>
                <c:ptCount val="11"/>
                <c:pt idx="0">
                  <c:v>Participation in service learning.</c:v>
                </c:pt>
                <c:pt idx="1">
                  <c:v>Good and motivated teacher(s).</c:v>
                </c:pt>
                <c:pt idx="2">
                  <c:v>Participation in a research project.</c:v>
                </c:pt>
                <c:pt idx="3">
                  <c:v>Accessible faculty. Faculty mentoring.</c:v>
                </c:pt>
                <c:pt idx="4">
                  <c:v>Positive reinforcement.</c:v>
                </c:pt>
                <c:pt idx="5">
                  <c:v>Involvement in an internship/work experience.</c:v>
                </c:pt>
                <c:pt idx="6">
                  <c:v>Activities that strengthen math or spatial skills.</c:v>
                </c:pt>
                <c:pt idx="7">
                  <c:v>Positive and relatable role models.</c:v>
                </c:pt>
                <c:pt idx="8">
                  <c:v>Project based learning.</c:v>
                </c:pt>
                <c:pt idx="9">
                  <c:v>Curriculum that is contextual and relevant.</c:v>
                </c:pt>
                <c:pt idx="10">
                  <c:v>Interaction with fellow students.</c:v>
                </c:pt>
              </c:strCache>
            </c:strRef>
          </c:cat>
          <c:val>
            <c:numRef>
              <c:f>Sheet1!$B$208:$B$218</c:f>
              <c:numCache>
                <c:formatCode>0%</c:formatCode>
                <c:ptCount val="11"/>
                <c:pt idx="0">
                  <c:v>2.0000000000000011E-2</c:v>
                </c:pt>
                <c:pt idx="1">
                  <c:v>0.79</c:v>
                </c:pt>
                <c:pt idx="2">
                  <c:v>9.0000000000000024E-2</c:v>
                </c:pt>
                <c:pt idx="3">
                  <c:v>0.39000000000000051</c:v>
                </c:pt>
                <c:pt idx="4">
                  <c:v>0.30000000000000032</c:v>
                </c:pt>
                <c:pt idx="5">
                  <c:v>9.0000000000000024E-2</c:v>
                </c:pt>
                <c:pt idx="6">
                  <c:v>0.34</c:v>
                </c:pt>
                <c:pt idx="7">
                  <c:v>0.27</c:v>
                </c:pt>
                <c:pt idx="8">
                  <c:v>0.55000000000000004</c:v>
                </c:pt>
                <c:pt idx="9">
                  <c:v>0.61000000000000065</c:v>
                </c:pt>
                <c:pt idx="10">
                  <c:v>0.23</c:v>
                </c:pt>
              </c:numCache>
            </c:numRef>
          </c:val>
        </c:ser>
        <c:ser>
          <c:idx val="1"/>
          <c:order val="1"/>
          <c:tx>
            <c:strRef>
              <c:f>Sheet1!$C$207</c:f>
              <c:strCache>
                <c:ptCount val="1"/>
                <c:pt idx="0">
                  <c:v> 37 to 69 (n=44)</c:v>
                </c:pt>
              </c:strCache>
            </c:strRef>
          </c:tx>
          <c:cat>
            <c:strRef>
              <c:f>Sheet1!$A$208:$A$218</c:f>
              <c:strCache>
                <c:ptCount val="11"/>
                <c:pt idx="0">
                  <c:v>Participation in service learning.</c:v>
                </c:pt>
                <c:pt idx="1">
                  <c:v>Good and motivated teacher(s).</c:v>
                </c:pt>
                <c:pt idx="2">
                  <c:v>Participation in a research project.</c:v>
                </c:pt>
                <c:pt idx="3">
                  <c:v>Accessible faculty. Faculty mentoring.</c:v>
                </c:pt>
                <c:pt idx="4">
                  <c:v>Positive reinforcement.</c:v>
                </c:pt>
                <c:pt idx="5">
                  <c:v>Involvement in an internship/work experience.</c:v>
                </c:pt>
                <c:pt idx="6">
                  <c:v>Activities that strengthen math or spatial skills.</c:v>
                </c:pt>
                <c:pt idx="7">
                  <c:v>Positive and relatable role models.</c:v>
                </c:pt>
                <c:pt idx="8">
                  <c:v>Project based learning.</c:v>
                </c:pt>
                <c:pt idx="9">
                  <c:v>Curriculum that is contextual and relevant.</c:v>
                </c:pt>
                <c:pt idx="10">
                  <c:v>Interaction with fellow students.</c:v>
                </c:pt>
              </c:strCache>
            </c:strRef>
          </c:cat>
          <c:val>
            <c:numRef>
              <c:f>Sheet1!$C$208:$C$218</c:f>
              <c:numCache>
                <c:formatCode>0%</c:formatCode>
                <c:ptCount val="11"/>
                <c:pt idx="0">
                  <c:v>2.0000000000000011E-2</c:v>
                </c:pt>
                <c:pt idx="1">
                  <c:v>0.8</c:v>
                </c:pt>
                <c:pt idx="2">
                  <c:v>0.11</c:v>
                </c:pt>
                <c:pt idx="3">
                  <c:v>0.43000000000000038</c:v>
                </c:pt>
                <c:pt idx="4">
                  <c:v>0.36000000000000032</c:v>
                </c:pt>
                <c:pt idx="5">
                  <c:v>0.18000000000000022</c:v>
                </c:pt>
                <c:pt idx="6">
                  <c:v>0.23</c:v>
                </c:pt>
                <c:pt idx="7">
                  <c:v>0.14000000000000001</c:v>
                </c:pt>
                <c:pt idx="8">
                  <c:v>0.41000000000000031</c:v>
                </c:pt>
                <c:pt idx="9">
                  <c:v>0.36000000000000032</c:v>
                </c:pt>
                <c:pt idx="10">
                  <c:v>0.55000000000000004</c:v>
                </c:pt>
              </c:numCache>
            </c:numRef>
          </c:val>
        </c:ser>
        <c:ser>
          <c:idx val="2"/>
          <c:order val="2"/>
          <c:tx>
            <c:strRef>
              <c:f>Sheet1!$D$207</c:f>
              <c:strCache>
                <c:ptCount val="1"/>
                <c:pt idx="0">
                  <c:v>DIFF</c:v>
                </c:pt>
              </c:strCache>
            </c:strRef>
          </c:tx>
          <c:cat>
            <c:strRef>
              <c:f>Sheet1!$A$208:$A$218</c:f>
              <c:strCache>
                <c:ptCount val="11"/>
                <c:pt idx="0">
                  <c:v>Participation in service learning.</c:v>
                </c:pt>
                <c:pt idx="1">
                  <c:v>Good and motivated teacher(s).</c:v>
                </c:pt>
                <c:pt idx="2">
                  <c:v>Participation in a research project.</c:v>
                </c:pt>
                <c:pt idx="3">
                  <c:v>Accessible faculty. Faculty mentoring.</c:v>
                </c:pt>
                <c:pt idx="4">
                  <c:v>Positive reinforcement.</c:v>
                </c:pt>
                <c:pt idx="5">
                  <c:v>Involvement in an internship/work experience.</c:v>
                </c:pt>
                <c:pt idx="6">
                  <c:v>Activities that strengthen math or spatial skills.</c:v>
                </c:pt>
                <c:pt idx="7">
                  <c:v>Positive and relatable role models.</c:v>
                </c:pt>
                <c:pt idx="8">
                  <c:v>Project based learning.</c:v>
                </c:pt>
                <c:pt idx="9">
                  <c:v>Curriculum that is contextual and relevant.</c:v>
                </c:pt>
                <c:pt idx="10">
                  <c:v>Interaction with fellow students.</c:v>
                </c:pt>
              </c:strCache>
            </c:strRef>
          </c:cat>
          <c:val>
            <c:numRef>
              <c:f>Sheet1!$D$208:$D$218</c:f>
              <c:numCache>
                <c:formatCode>0%</c:formatCode>
                <c:ptCount val="11"/>
                <c:pt idx="0">
                  <c:v>0</c:v>
                </c:pt>
                <c:pt idx="1">
                  <c:v>1.0000000000000021E-2</c:v>
                </c:pt>
                <c:pt idx="2">
                  <c:v>2.0000000000000011E-2</c:v>
                </c:pt>
                <c:pt idx="3">
                  <c:v>3.999999999999998E-2</c:v>
                </c:pt>
                <c:pt idx="4">
                  <c:v>6.0000000000000032E-2</c:v>
                </c:pt>
                <c:pt idx="5">
                  <c:v>9.0000000000000024E-2</c:v>
                </c:pt>
                <c:pt idx="6">
                  <c:v>0.11000000000000001</c:v>
                </c:pt>
                <c:pt idx="7">
                  <c:v>0.13</c:v>
                </c:pt>
                <c:pt idx="8">
                  <c:v>0.14000000000000021</c:v>
                </c:pt>
                <c:pt idx="9">
                  <c:v>0.25</c:v>
                </c:pt>
                <c:pt idx="10">
                  <c:v>0.32000000000000056</c:v>
                </c:pt>
              </c:numCache>
            </c:numRef>
          </c:val>
        </c:ser>
        <c:shape val="box"/>
        <c:axId val="67858432"/>
        <c:axId val="67859968"/>
        <c:axId val="0"/>
      </c:bar3DChart>
      <c:catAx>
        <c:axId val="67858432"/>
        <c:scaling>
          <c:orientation val="minMax"/>
        </c:scaling>
        <c:axPos val="l"/>
        <c:tickLblPos val="nextTo"/>
        <c:crossAx val="67859968"/>
        <c:crosses val="autoZero"/>
        <c:auto val="1"/>
        <c:lblAlgn val="ctr"/>
        <c:lblOffset val="100"/>
      </c:catAx>
      <c:valAx>
        <c:axId val="67859968"/>
        <c:scaling>
          <c:orientation val="minMax"/>
        </c:scaling>
        <c:axPos val="b"/>
        <c:majorGridlines/>
        <c:numFmt formatCode="0%" sourceLinked="1"/>
        <c:tickLblPos val="nextTo"/>
        <c:crossAx val="67858432"/>
        <c:crosses val="autoZero"/>
        <c:crossBetween val="between"/>
      </c:valAx>
    </c:plotArea>
    <c:legend>
      <c:legendPos val="r"/>
      <c:layout/>
    </c:legend>
    <c:plotVisOnly val="1"/>
  </c:chart>
  <c:txPr>
    <a:bodyPr/>
    <a:lstStyle/>
    <a:p>
      <a:pPr>
        <a:defRPr>
          <a:solidFill>
            <a:schemeClr val="tx2"/>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bar"/>
        <c:grouping val="clustered"/>
        <c:ser>
          <c:idx val="0"/>
          <c:order val="0"/>
          <c:tx>
            <c:strRef>
              <c:f>Sheet1!$B$249</c:f>
              <c:strCache>
                <c:ptCount val="1"/>
                <c:pt idx="0">
                  <c:v>Female &lt;25 to 36 (n=25)</c:v>
                </c:pt>
              </c:strCache>
            </c:strRef>
          </c:tx>
          <c:cat>
            <c:strRef>
              <c:f>Sheet1!$A$250:$A$260</c:f>
              <c:strCache>
                <c:ptCount val="11"/>
                <c:pt idx="0">
                  <c:v>Activities that strengthen math or spatial skills.</c:v>
                </c:pt>
                <c:pt idx="1">
                  <c:v>Good and motivated teacher(s).</c:v>
                </c:pt>
                <c:pt idx="2">
                  <c:v>Participation in service learning.</c:v>
                </c:pt>
                <c:pt idx="3">
                  <c:v>Interaction with fellow students.</c:v>
                </c:pt>
                <c:pt idx="4">
                  <c:v>Involvement in an internship/work experience.</c:v>
                </c:pt>
                <c:pt idx="5">
                  <c:v>Participation in a research project.</c:v>
                </c:pt>
                <c:pt idx="6">
                  <c:v>Accessible faculty. Faculty mentoring.</c:v>
                </c:pt>
                <c:pt idx="7">
                  <c:v>Positive reinforcement.</c:v>
                </c:pt>
                <c:pt idx="8">
                  <c:v>Positive and relatable role models.</c:v>
                </c:pt>
                <c:pt idx="9">
                  <c:v>Project based learning.</c:v>
                </c:pt>
                <c:pt idx="10">
                  <c:v>Curriculum that is contextual and relevant.</c:v>
                </c:pt>
              </c:strCache>
            </c:strRef>
          </c:cat>
          <c:val>
            <c:numRef>
              <c:f>Sheet1!$B$250:$B$260</c:f>
              <c:numCache>
                <c:formatCode>0%</c:formatCode>
                <c:ptCount val="11"/>
                <c:pt idx="0">
                  <c:v>0.32000000000000051</c:v>
                </c:pt>
                <c:pt idx="1">
                  <c:v>0.8</c:v>
                </c:pt>
                <c:pt idx="2">
                  <c:v>4.0000000000000022E-2</c:v>
                </c:pt>
                <c:pt idx="3">
                  <c:v>0.2</c:v>
                </c:pt>
                <c:pt idx="4">
                  <c:v>0.12000000000000002</c:v>
                </c:pt>
                <c:pt idx="5">
                  <c:v>4.0000000000000022E-2</c:v>
                </c:pt>
                <c:pt idx="6">
                  <c:v>0.44</c:v>
                </c:pt>
                <c:pt idx="7">
                  <c:v>0.36000000000000032</c:v>
                </c:pt>
                <c:pt idx="8">
                  <c:v>0.2</c:v>
                </c:pt>
                <c:pt idx="9">
                  <c:v>0.48000000000000032</c:v>
                </c:pt>
                <c:pt idx="10">
                  <c:v>0.76000000000000101</c:v>
                </c:pt>
              </c:numCache>
            </c:numRef>
          </c:val>
        </c:ser>
        <c:ser>
          <c:idx val="1"/>
          <c:order val="1"/>
          <c:tx>
            <c:strRef>
              <c:f>Sheet1!$C$249</c:f>
              <c:strCache>
                <c:ptCount val="1"/>
                <c:pt idx="0">
                  <c:v>Male &lt;25 to 36 (n=31)</c:v>
                </c:pt>
              </c:strCache>
            </c:strRef>
          </c:tx>
          <c:cat>
            <c:strRef>
              <c:f>Sheet1!$A$250:$A$260</c:f>
              <c:strCache>
                <c:ptCount val="11"/>
                <c:pt idx="0">
                  <c:v>Activities that strengthen math or spatial skills.</c:v>
                </c:pt>
                <c:pt idx="1">
                  <c:v>Good and motivated teacher(s).</c:v>
                </c:pt>
                <c:pt idx="2">
                  <c:v>Participation in service learning.</c:v>
                </c:pt>
                <c:pt idx="3">
                  <c:v>Interaction with fellow students.</c:v>
                </c:pt>
                <c:pt idx="4">
                  <c:v>Involvement in an internship/work experience.</c:v>
                </c:pt>
                <c:pt idx="5">
                  <c:v>Participation in a research project.</c:v>
                </c:pt>
                <c:pt idx="6">
                  <c:v>Accessible faculty. Faculty mentoring.</c:v>
                </c:pt>
                <c:pt idx="7">
                  <c:v>Positive reinforcement.</c:v>
                </c:pt>
                <c:pt idx="8">
                  <c:v>Positive and relatable role models.</c:v>
                </c:pt>
                <c:pt idx="9">
                  <c:v>Project based learning.</c:v>
                </c:pt>
                <c:pt idx="10">
                  <c:v>Curriculum that is contextual and relevant.</c:v>
                </c:pt>
              </c:strCache>
            </c:strRef>
          </c:cat>
          <c:val>
            <c:numRef>
              <c:f>Sheet1!$C$250:$C$260</c:f>
              <c:numCache>
                <c:formatCode>0%</c:formatCode>
                <c:ptCount val="11"/>
                <c:pt idx="0">
                  <c:v>0.35000000000000031</c:v>
                </c:pt>
                <c:pt idx="1">
                  <c:v>0.77000000000000102</c:v>
                </c:pt>
                <c:pt idx="2">
                  <c:v>0</c:v>
                </c:pt>
                <c:pt idx="3">
                  <c:v>0.26</c:v>
                </c:pt>
                <c:pt idx="4">
                  <c:v>6.0000000000000032E-2</c:v>
                </c:pt>
                <c:pt idx="5">
                  <c:v>0.13</c:v>
                </c:pt>
                <c:pt idx="6">
                  <c:v>0.35000000000000031</c:v>
                </c:pt>
                <c:pt idx="7">
                  <c:v>0.26</c:v>
                </c:pt>
                <c:pt idx="8">
                  <c:v>0.32000000000000051</c:v>
                </c:pt>
                <c:pt idx="9">
                  <c:v>0.61000000000000065</c:v>
                </c:pt>
                <c:pt idx="10">
                  <c:v>0.48000000000000032</c:v>
                </c:pt>
              </c:numCache>
            </c:numRef>
          </c:val>
        </c:ser>
        <c:ser>
          <c:idx val="2"/>
          <c:order val="2"/>
          <c:tx>
            <c:strRef>
              <c:f>Sheet1!$D$249</c:f>
              <c:strCache>
                <c:ptCount val="1"/>
                <c:pt idx="0">
                  <c:v>DIFF</c:v>
                </c:pt>
              </c:strCache>
            </c:strRef>
          </c:tx>
          <c:cat>
            <c:strRef>
              <c:f>Sheet1!$A$250:$A$260</c:f>
              <c:strCache>
                <c:ptCount val="11"/>
                <c:pt idx="0">
                  <c:v>Activities that strengthen math or spatial skills.</c:v>
                </c:pt>
                <c:pt idx="1">
                  <c:v>Good and motivated teacher(s).</c:v>
                </c:pt>
                <c:pt idx="2">
                  <c:v>Participation in service learning.</c:v>
                </c:pt>
                <c:pt idx="3">
                  <c:v>Interaction with fellow students.</c:v>
                </c:pt>
                <c:pt idx="4">
                  <c:v>Involvement in an internship/work experience.</c:v>
                </c:pt>
                <c:pt idx="5">
                  <c:v>Participation in a research project.</c:v>
                </c:pt>
                <c:pt idx="6">
                  <c:v>Accessible faculty. Faculty mentoring.</c:v>
                </c:pt>
                <c:pt idx="7">
                  <c:v>Positive reinforcement.</c:v>
                </c:pt>
                <c:pt idx="8">
                  <c:v>Positive and relatable role models.</c:v>
                </c:pt>
                <c:pt idx="9">
                  <c:v>Project based learning.</c:v>
                </c:pt>
                <c:pt idx="10">
                  <c:v>Curriculum that is contextual and relevant.</c:v>
                </c:pt>
              </c:strCache>
            </c:strRef>
          </c:cat>
          <c:val>
            <c:numRef>
              <c:f>Sheet1!$D$250:$D$260</c:f>
              <c:numCache>
                <c:formatCode>0%</c:formatCode>
                <c:ptCount val="11"/>
                <c:pt idx="0">
                  <c:v>2.9999999999999971E-2</c:v>
                </c:pt>
                <c:pt idx="1">
                  <c:v>3.0000000000000051E-2</c:v>
                </c:pt>
                <c:pt idx="2">
                  <c:v>4.0000000000000022E-2</c:v>
                </c:pt>
                <c:pt idx="3">
                  <c:v>6.0000000000000032E-2</c:v>
                </c:pt>
                <c:pt idx="4">
                  <c:v>6.0000000000000032E-2</c:v>
                </c:pt>
                <c:pt idx="5">
                  <c:v>9.0000000000000024E-2</c:v>
                </c:pt>
                <c:pt idx="6">
                  <c:v>9.0000000000000024E-2</c:v>
                </c:pt>
                <c:pt idx="7">
                  <c:v>0.1</c:v>
                </c:pt>
                <c:pt idx="8">
                  <c:v>0.12000000000000002</c:v>
                </c:pt>
                <c:pt idx="9">
                  <c:v>0.13</c:v>
                </c:pt>
                <c:pt idx="10">
                  <c:v>0.28000000000000008</c:v>
                </c:pt>
              </c:numCache>
            </c:numRef>
          </c:val>
        </c:ser>
        <c:shape val="box"/>
        <c:axId val="68083072"/>
        <c:axId val="67708032"/>
        <c:axId val="0"/>
      </c:bar3DChart>
      <c:catAx>
        <c:axId val="68083072"/>
        <c:scaling>
          <c:orientation val="minMax"/>
        </c:scaling>
        <c:axPos val="l"/>
        <c:tickLblPos val="nextTo"/>
        <c:crossAx val="67708032"/>
        <c:crosses val="autoZero"/>
        <c:auto val="1"/>
        <c:lblAlgn val="ctr"/>
        <c:lblOffset val="100"/>
      </c:catAx>
      <c:valAx>
        <c:axId val="67708032"/>
        <c:scaling>
          <c:orientation val="minMax"/>
        </c:scaling>
        <c:axPos val="b"/>
        <c:majorGridlines/>
        <c:numFmt formatCode="0%" sourceLinked="1"/>
        <c:tickLblPos val="nextTo"/>
        <c:crossAx val="68083072"/>
        <c:crosses val="autoZero"/>
        <c:crossBetween val="between"/>
      </c:valAx>
    </c:plotArea>
    <c:legend>
      <c:legendPos val="r"/>
    </c:legend>
    <c:plotVisOnly val="1"/>
  </c:chart>
  <c:txPr>
    <a:bodyPr/>
    <a:lstStyle/>
    <a:p>
      <a:pPr>
        <a:defRPr>
          <a:solidFill>
            <a:schemeClr val="tx2"/>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Sheet1!$B$280</c:f>
              <c:strCache>
                <c:ptCount val="1"/>
                <c:pt idx="0">
                  <c:v>Female 37 to 69 (n=20)</c:v>
                </c:pt>
              </c:strCache>
            </c:strRef>
          </c:tx>
          <c:cat>
            <c:strRef>
              <c:f>Sheet1!$A$281:$A$291</c:f>
              <c:strCache>
                <c:ptCount val="11"/>
                <c:pt idx="0">
                  <c:v>Good and motivated teacher(s).</c:v>
                </c:pt>
                <c:pt idx="1">
                  <c:v>Participation in service learning.</c:v>
                </c:pt>
                <c:pt idx="2">
                  <c:v>Participation in a research project.</c:v>
                </c:pt>
                <c:pt idx="3">
                  <c:v>Positive reinforcement.</c:v>
                </c:pt>
                <c:pt idx="4">
                  <c:v>Interaction with fellow students.</c:v>
                </c:pt>
                <c:pt idx="5">
                  <c:v>Accessible faculty. Faculty mentoring.</c:v>
                </c:pt>
                <c:pt idx="6">
                  <c:v>Involvement in an internship/work experience.</c:v>
                </c:pt>
                <c:pt idx="7">
                  <c:v>Curriculum that is contextual and relevant.</c:v>
                </c:pt>
                <c:pt idx="8">
                  <c:v>Positive and relatable role models.</c:v>
                </c:pt>
                <c:pt idx="9">
                  <c:v>Activities that strengthen math or spatial skills.</c:v>
                </c:pt>
                <c:pt idx="10">
                  <c:v>Project based learning.</c:v>
                </c:pt>
              </c:strCache>
            </c:strRef>
          </c:cat>
          <c:val>
            <c:numRef>
              <c:f>Sheet1!$B$281:$B$291</c:f>
              <c:numCache>
                <c:formatCode>0%</c:formatCode>
                <c:ptCount val="11"/>
                <c:pt idx="0">
                  <c:v>0.8</c:v>
                </c:pt>
                <c:pt idx="1">
                  <c:v>0.05</c:v>
                </c:pt>
                <c:pt idx="2">
                  <c:v>0.15000000000000022</c:v>
                </c:pt>
                <c:pt idx="3">
                  <c:v>0.4</c:v>
                </c:pt>
                <c:pt idx="4">
                  <c:v>0.5</c:v>
                </c:pt>
                <c:pt idx="5">
                  <c:v>0.5</c:v>
                </c:pt>
                <c:pt idx="6">
                  <c:v>0.25</c:v>
                </c:pt>
                <c:pt idx="7">
                  <c:v>0.30000000000000032</c:v>
                </c:pt>
                <c:pt idx="8">
                  <c:v>0.2</c:v>
                </c:pt>
                <c:pt idx="9">
                  <c:v>0.30000000000000032</c:v>
                </c:pt>
                <c:pt idx="10">
                  <c:v>0.5</c:v>
                </c:pt>
              </c:numCache>
            </c:numRef>
          </c:val>
        </c:ser>
        <c:ser>
          <c:idx val="1"/>
          <c:order val="1"/>
          <c:tx>
            <c:strRef>
              <c:f>Sheet1!$C$280</c:f>
              <c:strCache>
                <c:ptCount val="1"/>
                <c:pt idx="0">
                  <c:v>Male 37 to 69 (n=24)</c:v>
                </c:pt>
              </c:strCache>
            </c:strRef>
          </c:tx>
          <c:cat>
            <c:strRef>
              <c:f>Sheet1!$A$281:$A$291</c:f>
              <c:strCache>
                <c:ptCount val="11"/>
                <c:pt idx="0">
                  <c:v>Good and motivated teacher(s).</c:v>
                </c:pt>
                <c:pt idx="1">
                  <c:v>Participation in service learning.</c:v>
                </c:pt>
                <c:pt idx="2">
                  <c:v>Participation in a research project.</c:v>
                </c:pt>
                <c:pt idx="3">
                  <c:v>Positive reinforcement.</c:v>
                </c:pt>
                <c:pt idx="4">
                  <c:v>Interaction with fellow students.</c:v>
                </c:pt>
                <c:pt idx="5">
                  <c:v>Accessible faculty. Faculty mentoring.</c:v>
                </c:pt>
                <c:pt idx="6">
                  <c:v>Involvement in an internship/work experience.</c:v>
                </c:pt>
                <c:pt idx="7">
                  <c:v>Curriculum that is contextual and relevant.</c:v>
                </c:pt>
                <c:pt idx="8">
                  <c:v>Positive and relatable role models.</c:v>
                </c:pt>
                <c:pt idx="9">
                  <c:v>Activities that strengthen math or spatial skills.</c:v>
                </c:pt>
                <c:pt idx="10">
                  <c:v>Project based learning.</c:v>
                </c:pt>
              </c:strCache>
            </c:strRef>
          </c:cat>
          <c:val>
            <c:numRef>
              <c:f>Sheet1!$C$281:$C$291</c:f>
              <c:numCache>
                <c:formatCode>0%</c:formatCode>
                <c:ptCount val="11"/>
                <c:pt idx="0">
                  <c:v>0.79</c:v>
                </c:pt>
                <c:pt idx="1">
                  <c:v>0</c:v>
                </c:pt>
                <c:pt idx="2">
                  <c:v>8.0000000000000043E-2</c:v>
                </c:pt>
                <c:pt idx="3">
                  <c:v>0.33000000000000057</c:v>
                </c:pt>
                <c:pt idx="4">
                  <c:v>0.58000000000000007</c:v>
                </c:pt>
                <c:pt idx="5">
                  <c:v>0.3800000000000005</c:v>
                </c:pt>
                <c:pt idx="6">
                  <c:v>0.13</c:v>
                </c:pt>
                <c:pt idx="7">
                  <c:v>0.42000000000000032</c:v>
                </c:pt>
                <c:pt idx="8">
                  <c:v>8.0000000000000043E-2</c:v>
                </c:pt>
                <c:pt idx="9">
                  <c:v>0.17</c:v>
                </c:pt>
                <c:pt idx="10">
                  <c:v>0.33000000000000057</c:v>
                </c:pt>
              </c:numCache>
            </c:numRef>
          </c:val>
        </c:ser>
        <c:ser>
          <c:idx val="2"/>
          <c:order val="2"/>
          <c:tx>
            <c:strRef>
              <c:f>Sheet1!$D$280</c:f>
              <c:strCache>
                <c:ptCount val="1"/>
                <c:pt idx="0">
                  <c:v>DIFF</c:v>
                </c:pt>
              </c:strCache>
            </c:strRef>
          </c:tx>
          <c:cat>
            <c:strRef>
              <c:f>Sheet1!$A$281:$A$291</c:f>
              <c:strCache>
                <c:ptCount val="11"/>
                <c:pt idx="0">
                  <c:v>Good and motivated teacher(s).</c:v>
                </c:pt>
                <c:pt idx="1">
                  <c:v>Participation in service learning.</c:v>
                </c:pt>
                <c:pt idx="2">
                  <c:v>Participation in a research project.</c:v>
                </c:pt>
                <c:pt idx="3">
                  <c:v>Positive reinforcement.</c:v>
                </c:pt>
                <c:pt idx="4">
                  <c:v>Interaction with fellow students.</c:v>
                </c:pt>
                <c:pt idx="5">
                  <c:v>Accessible faculty. Faculty mentoring.</c:v>
                </c:pt>
                <c:pt idx="6">
                  <c:v>Involvement in an internship/work experience.</c:v>
                </c:pt>
                <c:pt idx="7">
                  <c:v>Curriculum that is contextual and relevant.</c:v>
                </c:pt>
                <c:pt idx="8">
                  <c:v>Positive and relatable role models.</c:v>
                </c:pt>
                <c:pt idx="9">
                  <c:v>Activities that strengthen math or spatial skills.</c:v>
                </c:pt>
                <c:pt idx="10">
                  <c:v>Project based learning.</c:v>
                </c:pt>
              </c:strCache>
            </c:strRef>
          </c:cat>
          <c:val>
            <c:numRef>
              <c:f>Sheet1!$D$281:$D$291</c:f>
              <c:numCache>
                <c:formatCode>0%</c:formatCode>
                <c:ptCount val="11"/>
                <c:pt idx="0">
                  <c:v>1.0000000000000021E-2</c:v>
                </c:pt>
                <c:pt idx="1">
                  <c:v>0.05</c:v>
                </c:pt>
                <c:pt idx="2">
                  <c:v>6.9999999999999993E-2</c:v>
                </c:pt>
                <c:pt idx="3">
                  <c:v>7.0000000000000021E-2</c:v>
                </c:pt>
                <c:pt idx="4">
                  <c:v>8.0000000000000043E-2</c:v>
                </c:pt>
                <c:pt idx="5">
                  <c:v>0.12000000000000002</c:v>
                </c:pt>
                <c:pt idx="6">
                  <c:v>0.12000000000000002</c:v>
                </c:pt>
                <c:pt idx="7">
                  <c:v>0.12000000000000002</c:v>
                </c:pt>
                <c:pt idx="8">
                  <c:v>0.12000000000000002</c:v>
                </c:pt>
                <c:pt idx="9">
                  <c:v>0.13</c:v>
                </c:pt>
                <c:pt idx="10">
                  <c:v>0.17</c:v>
                </c:pt>
              </c:numCache>
            </c:numRef>
          </c:val>
        </c:ser>
        <c:shape val="box"/>
        <c:axId val="68258432"/>
        <c:axId val="68268416"/>
        <c:axId val="0"/>
      </c:bar3DChart>
      <c:catAx>
        <c:axId val="68258432"/>
        <c:scaling>
          <c:orientation val="minMax"/>
        </c:scaling>
        <c:axPos val="l"/>
        <c:tickLblPos val="nextTo"/>
        <c:crossAx val="68268416"/>
        <c:crosses val="autoZero"/>
        <c:auto val="1"/>
        <c:lblAlgn val="ctr"/>
        <c:lblOffset val="100"/>
      </c:catAx>
      <c:valAx>
        <c:axId val="68268416"/>
        <c:scaling>
          <c:orientation val="minMax"/>
        </c:scaling>
        <c:axPos val="b"/>
        <c:majorGridlines/>
        <c:numFmt formatCode="0%" sourceLinked="1"/>
        <c:tickLblPos val="nextTo"/>
        <c:crossAx val="68258432"/>
        <c:crosses val="autoZero"/>
        <c:crossBetween val="between"/>
      </c:valAx>
    </c:plotArea>
    <c:legend>
      <c:legendPos val="r"/>
    </c:legend>
    <c:plotVisOnly val="1"/>
  </c:chart>
  <c:txPr>
    <a:bodyPr/>
    <a:lstStyle/>
    <a:p>
      <a:pPr>
        <a:defRPr>
          <a:solidFill>
            <a:schemeClr val="tx2"/>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Sheet1!$B$120</c:f>
              <c:strCache>
                <c:ptCount val="1"/>
                <c:pt idx="0">
                  <c:v>online (n=45)</c:v>
                </c:pt>
              </c:strCache>
            </c:strRef>
          </c:tx>
          <c:cat>
            <c:strRef>
              <c:f>Sheet1!$A$121:$A$131</c:f>
              <c:strCache>
                <c:ptCount val="11"/>
                <c:pt idx="0">
                  <c:v>Accessible faculty. Faculty mentoring.</c:v>
                </c:pt>
                <c:pt idx="1">
                  <c:v>Good and motivated teacher(s).</c:v>
                </c:pt>
                <c:pt idx="2">
                  <c:v>Participation in service learning.</c:v>
                </c:pt>
                <c:pt idx="3">
                  <c:v>Project based learning.</c:v>
                </c:pt>
                <c:pt idx="4">
                  <c:v>Curriculum that is contextual and relevant.</c:v>
                </c:pt>
                <c:pt idx="5">
                  <c:v>Activities that strengthen math or spatial skills.</c:v>
                </c:pt>
                <c:pt idx="6">
                  <c:v>Participation in a research project.</c:v>
                </c:pt>
                <c:pt idx="7">
                  <c:v>Involvement in an internship/work experience.</c:v>
                </c:pt>
                <c:pt idx="8">
                  <c:v>Positive reinforcement.</c:v>
                </c:pt>
                <c:pt idx="9">
                  <c:v>Positive and relatable role models.</c:v>
                </c:pt>
                <c:pt idx="10">
                  <c:v>Interaction with fellow students.</c:v>
                </c:pt>
              </c:strCache>
            </c:strRef>
          </c:cat>
          <c:val>
            <c:numRef>
              <c:f>Sheet1!$B$121:$B$131</c:f>
              <c:numCache>
                <c:formatCode>0%</c:formatCode>
                <c:ptCount val="11"/>
                <c:pt idx="0">
                  <c:v>0.42000000000000032</c:v>
                </c:pt>
                <c:pt idx="1">
                  <c:v>0.8</c:v>
                </c:pt>
                <c:pt idx="2">
                  <c:v>2.0000000000000011E-2</c:v>
                </c:pt>
                <c:pt idx="3">
                  <c:v>0.49000000000000032</c:v>
                </c:pt>
                <c:pt idx="4">
                  <c:v>0.49000000000000032</c:v>
                </c:pt>
                <c:pt idx="5">
                  <c:v>0.31000000000000044</c:v>
                </c:pt>
                <c:pt idx="6">
                  <c:v>7.0000000000000021E-2</c:v>
                </c:pt>
                <c:pt idx="7">
                  <c:v>9.0000000000000024E-2</c:v>
                </c:pt>
                <c:pt idx="8">
                  <c:v>0.3800000000000005</c:v>
                </c:pt>
                <c:pt idx="9">
                  <c:v>9.0000000000000024E-2</c:v>
                </c:pt>
                <c:pt idx="10">
                  <c:v>0.22</c:v>
                </c:pt>
              </c:numCache>
            </c:numRef>
          </c:val>
        </c:ser>
        <c:ser>
          <c:idx val="1"/>
          <c:order val="1"/>
          <c:tx>
            <c:strRef>
              <c:f>Sheet1!$C$120</c:f>
              <c:strCache>
                <c:ptCount val="1"/>
                <c:pt idx="0">
                  <c:v>hybrid/face (n=55)</c:v>
                </c:pt>
              </c:strCache>
            </c:strRef>
          </c:tx>
          <c:cat>
            <c:strRef>
              <c:f>Sheet1!$A$121:$A$131</c:f>
              <c:strCache>
                <c:ptCount val="11"/>
                <c:pt idx="0">
                  <c:v>Accessible faculty. Faculty mentoring.</c:v>
                </c:pt>
                <c:pt idx="1">
                  <c:v>Good and motivated teacher(s).</c:v>
                </c:pt>
                <c:pt idx="2">
                  <c:v>Participation in service learning.</c:v>
                </c:pt>
                <c:pt idx="3">
                  <c:v>Project based learning.</c:v>
                </c:pt>
                <c:pt idx="4">
                  <c:v>Curriculum that is contextual and relevant.</c:v>
                </c:pt>
                <c:pt idx="5">
                  <c:v>Activities that strengthen math or spatial skills.</c:v>
                </c:pt>
                <c:pt idx="6">
                  <c:v>Participation in a research project.</c:v>
                </c:pt>
                <c:pt idx="7">
                  <c:v>Involvement in an internship/work experience.</c:v>
                </c:pt>
                <c:pt idx="8">
                  <c:v>Positive reinforcement.</c:v>
                </c:pt>
                <c:pt idx="9">
                  <c:v>Positive and relatable role models.</c:v>
                </c:pt>
                <c:pt idx="10">
                  <c:v>Interaction with fellow students.</c:v>
                </c:pt>
              </c:strCache>
            </c:strRef>
          </c:cat>
          <c:val>
            <c:numRef>
              <c:f>Sheet1!$C$121:$C$131</c:f>
              <c:numCache>
                <c:formatCode>0%</c:formatCode>
                <c:ptCount val="11"/>
                <c:pt idx="0">
                  <c:v>0.42000000000000032</c:v>
                </c:pt>
                <c:pt idx="1">
                  <c:v>0.8</c:v>
                </c:pt>
                <c:pt idx="2">
                  <c:v>2.0000000000000011E-2</c:v>
                </c:pt>
                <c:pt idx="3">
                  <c:v>0.49000000000000032</c:v>
                </c:pt>
                <c:pt idx="4">
                  <c:v>0.51</c:v>
                </c:pt>
                <c:pt idx="5">
                  <c:v>0.27</c:v>
                </c:pt>
                <c:pt idx="6">
                  <c:v>0.13</c:v>
                </c:pt>
                <c:pt idx="7">
                  <c:v>0.16</c:v>
                </c:pt>
                <c:pt idx="8">
                  <c:v>0.31000000000000044</c:v>
                </c:pt>
                <c:pt idx="9">
                  <c:v>0.31000000000000044</c:v>
                </c:pt>
                <c:pt idx="10">
                  <c:v>0.49000000000000032</c:v>
                </c:pt>
              </c:numCache>
            </c:numRef>
          </c:val>
        </c:ser>
        <c:ser>
          <c:idx val="2"/>
          <c:order val="2"/>
          <c:tx>
            <c:strRef>
              <c:f>Sheet1!$D$120</c:f>
              <c:strCache>
                <c:ptCount val="1"/>
                <c:pt idx="0">
                  <c:v>DIFF</c:v>
                </c:pt>
              </c:strCache>
            </c:strRef>
          </c:tx>
          <c:cat>
            <c:strRef>
              <c:f>Sheet1!$A$121:$A$131</c:f>
              <c:strCache>
                <c:ptCount val="11"/>
                <c:pt idx="0">
                  <c:v>Accessible faculty. Faculty mentoring.</c:v>
                </c:pt>
                <c:pt idx="1">
                  <c:v>Good and motivated teacher(s).</c:v>
                </c:pt>
                <c:pt idx="2">
                  <c:v>Participation in service learning.</c:v>
                </c:pt>
                <c:pt idx="3">
                  <c:v>Project based learning.</c:v>
                </c:pt>
                <c:pt idx="4">
                  <c:v>Curriculum that is contextual and relevant.</c:v>
                </c:pt>
                <c:pt idx="5">
                  <c:v>Activities that strengthen math or spatial skills.</c:v>
                </c:pt>
                <c:pt idx="6">
                  <c:v>Participation in a research project.</c:v>
                </c:pt>
                <c:pt idx="7">
                  <c:v>Involvement in an internship/work experience.</c:v>
                </c:pt>
                <c:pt idx="8">
                  <c:v>Positive reinforcement.</c:v>
                </c:pt>
                <c:pt idx="9">
                  <c:v>Positive and relatable role models.</c:v>
                </c:pt>
                <c:pt idx="10">
                  <c:v>Interaction with fellow students.</c:v>
                </c:pt>
              </c:strCache>
            </c:strRef>
          </c:cat>
          <c:val>
            <c:numRef>
              <c:f>Sheet1!$D$121:$D$131</c:f>
              <c:numCache>
                <c:formatCode>0%</c:formatCode>
                <c:ptCount val="11"/>
                <c:pt idx="0">
                  <c:v>0</c:v>
                </c:pt>
                <c:pt idx="1">
                  <c:v>0</c:v>
                </c:pt>
                <c:pt idx="2">
                  <c:v>0</c:v>
                </c:pt>
                <c:pt idx="3">
                  <c:v>0</c:v>
                </c:pt>
                <c:pt idx="4">
                  <c:v>2.0000000000000032E-2</c:v>
                </c:pt>
                <c:pt idx="5">
                  <c:v>3.999999999999998E-2</c:v>
                </c:pt>
                <c:pt idx="6">
                  <c:v>6.0000000000000032E-2</c:v>
                </c:pt>
                <c:pt idx="7">
                  <c:v>7.0000000000000021E-2</c:v>
                </c:pt>
                <c:pt idx="8">
                  <c:v>7.0000000000000021E-2</c:v>
                </c:pt>
                <c:pt idx="9">
                  <c:v>0.22</c:v>
                </c:pt>
                <c:pt idx="10">
                  <c:v>0.27</c:v>
                </c:pt>
              </c:numCache>
            </c:numRef>
          </c:val>
        </c:ser>
        <c:shape val="box"/>
        <c:axId val="68367872"/>
        <c:axId val="68369408"/>
        <c:axId val="0"/>
      </c:bar3DChart>
      <c:catAx>
        <c:axId val="68367872"/>
        <c:scaling>
          <c:orientation val="minMax"/>
        </c:scaling>
        <c:axPos val="l"/>
        <c:tickLblPos val="nextTo"/>
        <c:crossAx val="68369408"/>
        <c:crosses val="autoZero"/>
        <c:auto val="1"/>
        <c:lblAlgn val="ctr"/>
        <c:lblOffset val="100"/>
      </c:catAx>
      <c:valAx>
        <c:axId val="68369408"/>
        <c:scaling>
          <c:orientation val="minMax"/>
        </c:scaling>
        <c:axPos val="b"/>
        <c:majorGridlines/>
        <c:numFmt formatCode="0%" sourceLinked="1"/>
        <c:tickLblPos val="nextTo"/>
        <c:crossAx val="68367872"/>
        <c:crosses val="autoZero"/>
        <c:crossBetween val="between"/>
      </c:valAx>
    </c:plotArea>
    <c:legend>
      <c:legendPos val="r"/>
    </c:legend>
    <c:plotVisOnly val="1"/>
  </c:chart>
  <c:txPr>
    <a:bodyPr/>
    <a:lstStyle/>
    <a:p>
      <a:pPr>
        <a:defRPr>
          <a:solidFill>
            <a:schemeClr val="tx2"/>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Sheet1!$B$149</c:f>
              <c:strCache>
                <c:ptCount val="1"/>
                <c:pt idx="0">
                  <c:v>online female (n=23)</c:v>
                </c:pt>
              </c:strCache>
            </c:strRef>
          </c:tx>
          <c:cat>
            <c:strRef>
              <c:f>Sheet1!$A$150:$A$160</c:f>
              <c:strCache>
                <c:ptCount val="11"/>
                <c:pt idx="0">
                  <c:v>Involvement in an internship/work experience.</c:v>
                </c:pt>
                <c:pt idx="1">
                  <c:v>Positive and relatable role models.</c:v>
                </c:pt>
                <c:pt idx="2">
                  <c:v>Participation in service learning.</c:v>
                </c:pt>
                <c:pt idx="3">
                  <c:v>Participation in a research project.</c:v>
                </c:pt>
                <c:pt idx="4">
                  <c:v>Good and motivated teacher(s).</c:v>
                </c:pt>
                <c:pt idx="5">
                  <c:v>Curriculum that is contextual and relevant.</c:v>
                </c:pt>
                <c:pt idx="6">
                  <c:v>Interaction with fellow students.</c:v>
                </c:pt>
                <c:pt idx="7">
                  <c:v>Accessible faculty. Faculty mentoring.</c:v>
                </c:pt>
                <c:pt idx="8">
                  <c:v>Project based learning.</c:v>
                </c:pt>
                <c:pt idx="9">
                  <c:v>Activities that strengthen math or spatial skills.</c:v>
                </c:pt>
                <c:pt idx="10">
                  <c:v>Positive reinforcement.</c:v>
                </c:pt>
              </c:strCache>
            </c:strRef>
          </c:cat>
          <c:val>
            <c:numRef>
              <c:f>Sheet1!$B$150:$B$160</c:f>
              <c:numCache>
                <c:formatCode>0%</c:formatCode>
                <c:ptCount val="11"/>
                <c:pt idx="0">
                  <c:v>9.0000000000000024E-2</c:v>
                </c:pt>
                <c:pt idx="1">
                  <c:v>9.0000000000000024E-2</c:v>
                </c:pt>
                <c:pt idx="2">
                  <c:v>4.0000000000000022E-2</c:v>
                </c:pt>
                <c:pt idx="3">
                  <c:v>4.0000000000000022E-2</c:v>
                </c:pt>
                <c:pt idx="4">
                  <c:v>0.83000000000000063</c:v>
                </c:pt>
                <c:pt idx="5">
                  <c:v>0.52</c:v>
                </c:pt>
                <c:pt idx="6">
                  <c:v>0.17</c:v>
                </c:pt>
                <c:pt idx="7">
                  <c:v>0.48000000000000032</c:v>
                </c:pt>
                <c:pt idx="8">
                  <c:v>0.43000000000000038</c:v>
                </c:pt>
                <c:pt idx="9">
                  <c:v>0.39000000000000051</c:v>
                </c:pt>
                <c:pt idx="10">
                  <c:v>0.48000000000000032</c:v>
                </c:pt>
              </c:numCache>
            </c:numRef>
          </c:val>
        </c:ser>
        <c:ser>
          <c:idx val="1"/>
          <c:order val="1"/>
          <c:tx>
            <c:strRef>
              <c:f>Sheet1!$C$149</c:f>
              <c:strCache>
                <c:ptCount val="1"/>
                <c:pt idx="0">
                  <c:v>online male (n=22)</c:v>
                </c:pt>
              </c:strCache>
            </c:strRef>
          </c:tx>
          <c:cat>
            <c:strRef>
              <c:f>Sheet1!$A$150:$A$160</c:f>
              <c:strCache>
                <c:ptCount val="11"/>
                <c:pt idx="0">
                  <c:v>Involvement in an internship/work experience.</c:v>
                </c:pt>
                <c:pt idx="1">
                  <c:v>Positive and relatable role models.</c:v>
                </c:pt>
                <c:pt idx="2">
                  <c:v>Participation in service learning.</c:v>
                </c:pt>
                <c:pt idx="3">
                  <c:v>Participation in a research project.</c:v>
                </c:pt>
                <c:pt idx="4">
                  <c:v>Good and motivated teacher(s).</c:v>
                </c:pt>
                <c:pt idx="5">
                  <c:v>Curriculum that is contextual and relevant.</c:v>
                </c:pt>
                <c:pt idx="6">
                  <c:v>Interaction with fellow students.</c:v>
                </c:pt>
                <c:pt idx="7">
                  <c:v>Accessible faculty. Faculty mentoring.</c:v>
                </c:pt>
                <c:pt idx="8">
                  <c:v>Project based learning.</c:v>
                </c:pt>
                <c:pt idx="9">
                  <c:v>Activities that strengthen math or spatial skills.</c:v>
                </c:pt>
                <c:pt idx="10">
                  <c:v>Positive reinforcement.</c:v>
                </c:pt>
              </c:strCache>
            </c:strRef>
          </c:cat>
          <c:val>
            <c:numRef>
              <c:f>Sheet1!$C$150:$C$160</c:f>
              <c:numCache>
                <c:formatCode>0%</c:formatCode>
                <c:ptCount val="11"/>
                <c:pt idx="0">
                  <c:v>9.0000000000000024E-2</c:v>
                </c:pt>
                <c:pt idx="1">
                  <c:v>9.0000000000000024E-2</c:v>
                </c:pt>
                <c:pt idx="2">
                  <c:v>0</c:v>
                </c:pt>
                <c:pt idx="3">
                  <c:v>9.0000000000000024E-2</c:v>
                </c:pt>
                <c:pt idx="4">
                  <c:v>0.77000000000000102</c:v>
                </c:pt>
                <c:pt idx="5">
                  <c:v>0.45</c:v>
                </c:pt>
                <c:pt idx="6">
                  <c:v>0.27</c:v>
                </c:pt>
                <c:pt idx="7">
                  <c:v>0.36000000000000032</c:v>
                </c:pt>
                <c:pt idx="8">
                  <c:v>0.55000000000000004</c:v>
                </c:pt>
                <c:pt idx="9">
                  <c:v>0.23</c:v>
                </c:pt>
                <c:pt idx="10">
                  <c:v>0.27</c:v>
                </c:pt>
              </c:numCache>
            </c:numRef>
          </c:val>
        </c:ser>
        <c:ser>
          <c:idx val="2"/>
          <c:order val="2"/>
          <c:tx>
            <c:strRef>
              <c:f>Sheet1!$D$149</c:f>
              <c:strCache>
                <c:ptCount val="1"/>
                <c:pt idx="0">
                  <c:v>DIFF</c:v>
                </c:pt>
              </c:strCache>
            </c:strRef>
          </c:tx>
          <c:cat>
            <c:strRef>
              <c:f>Sheet1!$A$150:$A$160</c:f>
              <c:strCache>
                <c:ptCount val="11"/>
                <c:pt idx="0">
                  <c:v>Involvement in an internship/work experience.</c:v>
                </c:pt>
                <c:pt idx="1">
                  <c:v>Positive and relatable role models.</c:v>
                </c:pt>
                <c:pt idx="2">
                  <c:v>Participation in service learning.</c:v>
                </c:pt>
                <c:pt idx="3">
                  <c:v>Participation in a research project.</c:v>
                </c:pt>
                <c:pt idx="4">
                  <c:v>Good and motivated teacher(s).</c:v>
                </c:pt>
                <c:pt idx="5">
                  <c:v>Curriculum that is contextual and relevant.</c:v>
                </c:pt>
                <c:pt idx="6">
                  <c:v>Interaction with fellow students.</c:v>
                </c:pt>
                <c:pt idx="7">
                  <c:v>Accessible faculty. Faculty mentoring.</c:v>
                </c:pt>
                <c:pt idx="8">
                  <c:v>Project based learning.</c:v>
                </c:pt>
                <c:pt idx="9">
                  <c:v>Activities that strengthen math or spatial skills.</c:v>
                </c:pt>
                <c:pt idx="10">
                  <c:v>Positive reinforcement.</c:v>
                </c:pt>
              </c:strCache>
            </c:strRef>
          </c:cat>
          <c:val>
            <c:numRef>
              <c:f>Sheet1!$D$150:$D$160</c:f>
              <c:numCache>
                <c:formatCode>0%</c:formatCode>
                <c:ptCount val="11"/>
                <c:pt idx="0">
                  <c:v>0</c:v>
                </c:pt>
                <c:pt idx="1">
                  <c:v>0</c:v>
                </c:pt>
                <c:pt idx="2">
                  <c:v>4.0000000000000022E-2</c:v>
                </c:pt>
                <c:pt idx="3">
                  <c:v>0.05</c:v>
                </c:pt>
                <c:pt idx="4">
                  <c:v>6.0000000000000026E-2</c:v>
                </c:pt>
                <c:pt idx="5">
                  <c:v>7.0000000000000021E-2</c:v>
                </c:pt>
                <c:pt idx="6">
                  <c:v>0.1</c:v>
                </c:pt>
                <c:pt idx="7">
                  <c:v>0.12000000000000002</c:v>
                </c:pt>
                <c:pt idx="8">
                  <c:v>0.12000000000000006</c:v>
                </c:pt>
                <c:pt idx="9">
                  <c:v>0.16</c:v>
                </c:pt>
                <c:pt idx="10">
                  <c:v>0.21000000000000019</c:v>
                </c:pt>
              </c:numCache>
            </c:numRef>
          </c:val>
        </c:ser>
        <c:shape val="box"/>
        <c:axId val="68555520"/>
        <c:axId val="68557056"/>
        <c:axId val="0"/>
      </c:bar3DChart>
      <c:catAx>
        <c:axId val="68555520"/>
        <c:scaling>
          <c:orientation val="minMax"/>
        </c:scaling>
        <c:axPos val="l"/>
        <c:tickLblPos val="nextTo"/>
        <c:crossAx val="68557056"/>
        <c:crosses val="autoZero"/>
        <c:auto val="1"/>
        <c:lblAlgn val="ctr"/>
        <c:lblOffset val="100"/>
      </c:catAx>
      <c:valAx>
        <c:axId val="68557056"/>
        <c:scaling>
          <c:orientation val="minMax"/>
        </c:scaling>
        <c:axPos val="b"/>
        <c:majorGridlines/>
        <c:numFmt formatCode="0%" sourceLinked="1"/>
        <c:tickLblPos val="nextTo"/>
        <c:crossAx val="68555520"/>
        <c:crosses val="autoZero"/>
        <c:crossBetween val="between"/>
      </c:valAx>
    </c:plotArea>
    <c:legend>
      <c:legendPos val="r"/>
    </c:legend>
    <c:plotVisOnly val="1"/>
  </c:chart>
  <c:txPr>
    <a:bodyPr/>
    <a:lstStyle/>
    <a:p>
      <a:pPr>
        <a:defRPr>
          <a:solidFill>
            <a:schemeClr val="tx2"/>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Sheet1!$B$179</c:f>
              <c:strCache>
                <c:ptCount val="1"/>
                <c:pt idx="0">
                  <c:v>hybrid/face female(n=22)</c:v>
                </c:pt>
              </c:strCache>
            </c:strRef>
          </c:tx>
          <c:cat>
            <c:strRef>
              <c:f>Sheet1!$A$180:$A$190</c:f>
              <c:strCache>
                <c:ptCount val="11"/>
                <c:pt idx="0">
                  <c:v>Good and motivated teacher(s).</c:v>
                </c:pt>
                <c:pt idx="1">
                  <c:v>Participation in a research project.</c:v>
                </c:pt>
                <c:pt idx="2">
                  <c:v>Interaction with fellow students.</c:v>
                </c:pt>
                <c:pt idx="3">
                  <c:v>Positive and relatable role models.</c:v>
                </c:pt>
                <c:pt idx="4">
                  <c:v>Positive reinforcement.</c:v>
                </c:pt>
                <c:pt idx="5">
                  <c:v>Participation in service learning.</c:v>
                </c:pt>
                <c:pt idx="6">
                  <c:v>Activities that strengthen math or spatial skills.</c:v>
                </c:pt>
                <c:pt idx="7">
                  <c:v>Accessible faculty. Faculty mentoring.</c:v>
                </c:pt>
                <c:pt idx="8">
                  <c:v>Project based learning.</c:v>
                </c:pt>
                <c:pt idx="9">
                  <c:v>Curriculum that is contextual and relevant.</c:v>
                </c:pt>
                <c:pt idx="10">
                  <c:v>Involvement in an internship/work experience.</c:v>
                </c:pt>
              </c:strCache>
            </c:strRef>
          </c:cat>
          <c:val>
            <c:numRef>
              <c:f>Sheet1!$B$180:$B$190</c:f>
              <c:numCache>
                <c:formatCode>0%</c:formatCode>
                <c:ptCount val="11"/>
                <c:pt idx="0">
                  <c:v>0.77000000000000102</c:v>
                </c:pt>
                <c:pt idx="1">
                  <c:v>0.14000000000000001</c:v>
                </c:pt>
                <c:pt idx="2">
                  <c:v>0.5</c:v>
                </c:pt>
                <c:pt idx="3">
                  <c:v>0.32000000000000051</c:v>
                </c:pt>
                <c:pt idx="4">
                  <c:v>0.27</c:v>
                </c:pt>
                <c:pt idx="5">
                  <c:v>0.05</c:v>
                </c:pt>
                <c:pt idx="6">
                  <c:v>0.23</c:v>
                </c:pt>
                <c:pt idx="7">
                  <c:v>0.45</c:v>
                </c:pt>
                <c:pt idx="8">
                  <c:v>0.55000000000000004</c:v>
                </c:pt>
                <c:pt idx="9">
                  <c:v>0.59</c:v>
                </c:pt>
                <c:pt idx="10">
                  <c:v>0.27</c:v>
                </c:pt>
              </c:numCache>
            </c:numRef>
          </c:val>
        </c:ser>
        <c:ser>
          <c:idx val="1"/>
          <c:order val="1"/>
          <c:tx>
            <c:strRef>
              <c:f>Sheet1!$C$179</c:f>
              <c:strCache>
                <c:ptCount val="1"/>
                <c:pt idx="0">
                  <c:v>hybrid/face male(n=33)</c:v>
                </c:pt>
              </c:strCache>
            </c:strRef>
          </c:tx>
          <c:cat>
            <c:strRef>
              <c:f>Sheet1!$A$180:$A$190</c:f>
              <c:strCache>
                <c:ptCount val="11"/>
                <c:pt idx="0">
                  <c:v>Good and motivated teacher(s).</c:v>
                </c:pt>
                <c:pt idx="1">
                  <c:v>Participation in a research project.</c:v>
                </c:pt>
                <c:pt idx="2">
                  <c:v>Interaction with fellow students.</c:v>
                </c:pt>
                <c:pt idx="3">
                  <c:v>Positive and relatable role models.</c:v>
                </c:pt>
                <c:pt idx="4">
                  <c:v>Positive reinforcement.</c:v>
                </c:pt>
                <c:pt idx="5">
                  <c:v>Participation in service learning.</c:v>
                </c:pt>
                <c:pt idx="6">
                  <c:v>Activities that strengthen math or spatial skills.</c:v>
                </c:pt>
                <c:pt idx="7">
                  <c:v>Accessible faculty. Faculty mentoring.</c:v>
                </c:pt>
                <c:pt idx="8">
                  <c:v>Project based learning.</c:v>
                </c:pt>
                <c:pt idx="9">
                  <c:v>Curriculum that is contextual and relevant.</c:v>
                </c:pt>
                <c:pt idx="10">
                  <c:v>Involvement in an internship/work experience.</c:v>
                </c:pt>
              </c:strCache>
            </c:strRef>
          </c:cat>
          <c:val>
            <c:numRef>
              <c:f>Sheet1!$C$180:$C$190</c:f>
              <c:numCache>
                <c:formatCode>0%</c:formatCode>
                <c:ptCount val="11"/>
                <c:pt idx="0">
                  <c:v>0.79</c:v>
                </c:pt>
                <c:pt idx="1">
                  <c:v>0.12000000000000002</c:v>
                </c:pt>
                <c:pt idx="2">
                  <c:v>0.47000000000000008</c:v>
                </c:pt>
                <c:pt idx="3">
                  <c:v>0.29000000000000031</c:v>
                </c:pt>
                <c:pt idx="4">
                  <c:v>0.32000000000000051</c:v>
                </c:pt>
                <c:pt idx="5">
                  <c:v>0</c:v>
                </c:pt>
                <c:pt idx="6">
                  <c:v>0.29000000000000031</c:v>
                </c:pt>
                <c:pt idx="7">
                  <c:v>0.3800000000000005</c:v>
                </c:pt>
                <c:pt idx="8">
                  <c:v>0.44</c:v>
                </c:pt>
                <c:pt idx="9">
                  <c:v>0.44</c:v>
                </c:pt>
                <c:pt idx="10">
                  <c:v>9.0000000000000024E-2</c:v>
                </c:pt>
              </c:numCache>
            </c:numRef>
          </c:val>
        </c:ser>
        <c:ser>
          <c:idx val="2"/>
          <c:order val="2"/>
          <c:tx>
            <c:strRef>
              <c:f>Sheet1!$D$179</c:f>
              <c:strCache>
                <c:ptCount val="1"/>
                <c:pt idx="0">
                  <c:v>DIFF</c:v>
                </c:pt>
              </c:strCache>
            </c:strRef>
          </c:tx>
          <c:cat>
            <c:strRef>
              <c:f>Sheet1!$A$180:$A$190</c:f>
              <c:strCache>
                <c:ptCount val="11"/>
                <c:pt idx="0">
                  <c:v>Good and motivated teacher(s).</c:v>
                </c:pt>
                <c:pt idx="1">
                  <c:v>Participation in a research project.</c:v>
                </c:pt>
                <c:pt idx="2">
                  <c:v>Interaction with fellow students.</c:v>
                </c:pt>
                <c:pt idx="3">
                  <c:v>Positive and relatable role models.</c:v>
                </c:pt>
                <c:pt idx="4">
                  <c:v>Positive reinforcement.</c:v>
                </c:pt>
                <c:pt idx="5">
                  <c:v>Participation in service learning.</c:v>
                </c:pt>
                <c:pt idx="6">
                  <c:v>Activities that strengthen math or spatial skills.</c:v>
                </c:pt>
                <c:pt idx="7">
                  <c:v>Accessible faculty. Faculty mentoring.</c:v>
                </c:pt>
                <c:pt idx="8">
                  <c:v>Project based learning.</c:v>
                </c:pt>
                <c:pt idx="9">
                  <c:v>Curriculum that is contextual and relevant.</c:v>
                </c:pt>
                <c:pt idx="10">
                  <c:v>Involvement in an internship/work experience.</c:v>
                </c:pt>
              </c:strCache>
            </c:strRef>
          </c:cat>
          <c:val>
            <c:numRef>
              <c:f>Sheet1!$D$180:$D$190</c:f>
              <c:numCache>
                <c:formatCode>0%</c:formatCode>
                <c:ptCount val="11"/>
                <c:pt idx="0">
                  <c:v>2.0000000000000032E-2</c:v>
                </c:pt>
                <c:pt idx="1">
                  <c:v>2.0000000000000032E-2</c:v>
                </c:pt>
                <c:pt idx="2">
                  <c:v>3.0000000000000051E-2</c:v>
                </c:pt>
                <c:pt idx="3">
                  <c:v>3.0000000000000051E-2</c:v>
                </c:pt>
                <c:pt idx="4">
                  <c:v>0.05</c:v>
                </c:pt>
                <c:pt idx="5">
                  <c:v>0.05</c:v>
                </c:pt>
                <c:pt idx="6">
                  <c:v>6.0000000000000032E-2</c:v>
                </c:pt>
                <c:pt idx="7">
                  <c:v>7.0000000000000021E-2</c:v>
                </c:pt>
                <c:pt idx="8">
                  <c:v>0.11000000000000004</c:v>
                </c:pt>
                <c:pt idx="9">
                  <c:v>0.15000000000000022</c:v>
                </c:pt>
                <c:pt idx="10">
                  <c:v>0.18000000000000024</c:v>
                </c:pt>
              </c:numCache>
            </c:numRef>
          </c:val>
        </c:ser>
        <c:shape val="box"/>
        <c:axId val="68092288"/>
        <c:axId val="68093824"/>
        <c:axId val="0"/>
      </c:bar3DChart>
      <c:catAx>
        <c:axId val="68092288"/>
        <c:scaling>
          <c:orientation val="minMax"/>
        </c:scaling>
        <c:axPos val="l"/>
        <c:tickLblPos val="nextTo"/>
        <c:crossAx val="68093824"/>
        <c:crosses val="autoZero"/>
        <c:auto val="1"/>
        <c:lblAlgn val="ctr"/>
        <c:lblOffset val="100"/>
      </c:catAx>
      <c:valAx>
        <c:axId val="68093824"/>
        <c:scaling>
          <c:orientation val="minMax"/>
        </c:scaling>
        <c:axPos val="b"/>
        <c:majorGridlines/>
        <c:numFmt formatCode="0%" sourceLinked="1"/>
        <c:tickLblPos val="nextTo"/>
        <c:crossAx val="68092288"/>
        <c:crosses val="autoZero"/>
        <c:crossBetween val="between"/>
      </c:valAx>
    </c:plotArea>
    <c:legend>
      <c:legendPos val="r"/>
    </c:legend>
    <c:plotVisOnly val="1"/>
  </c:chart>
  <c:txPr>
    <a:bodyPr/>
    <a:lstStyle/>
    <a:p>
      <a:pPr>
        <a:defRPr>
          <a:solidFill>
            <a:schemeClr val="tx2"/>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5C184-EF3D-430C-8F8E-98FF1DDFD626}" type="datetimeFigureOut">
              <a:rPr lang="en-US" smtClean="0"/>
              <a:pPr/>
              <a:t>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E32EC-380E-4031-B369-B822AD0DB9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E32EC-380E-4031-B369-B822AD0DB98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E32EC-380E-4031-B369-B822AD0DB98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GeoTech has co-hosted this event the last two years and also provided stipends to support the participants that then teach or present to other teachers the year following their participation.  The quality of Trainers, the ratio of trainer to educator and the length of the event (8 days), and the rigorous application process to be accepted helps develop a strong since of community.  The 50 plus educators that have participated continue to communicate and help each other.  </a:t>
            </a:r>
          </a:p>
          <a:p>
            <a:endParaRPr lang="en-US" dirty="0" smtClean="0"/>
          </a:p>
          <a:p>
            <a:r>
              <a:rPr lang="en-US" dirty="0" smtClean="0"/>
              <a:t>This event is NOT to teach software, but to help educators learn effective methods to introduce and expand the geospatial knowledge of other educators in order to introduce it to more students!  </a:t>
            </a:r>
          </a:p>
          <a:p>
            <a:endParaRPr lang="en-US" dirty="0" smtClean="0"/>
          </a:p>
          <a:p>
            <a:r>
              <a:rPr lang="en-US" dirty="0" smtClean="0"/>
              <a:t>It includes a “field” event where each participant has to develop a project of their choosing about the location and share with other participants.</a:t>
            </a:r>
          </a:p>
          <a:p>
            <a:endParaRPr lang="en-US" dirty="0" smtClean="0"/>
          </a:p>
          <a:p>
            <a:r>
              <a:rPr lang="en-US" dirty="0" smtClean="0"/>
              <a:t>Also included are sessions and resources to help educators learn all of the steps to setting up and holding a variety of professional Development events.</a:t>
            </a:r>
            <a:endParaRPr lang="en-US" dirty="0"/>
          </a:p>
        </p:txBody>
      </p:sp>
      <p:sp>
        <p:nvSpPr>
          <p:cNvPr id="4" name="Slide Number Placeholder 3"/>
          <p:cNvSpPr>
            <a:spLocks noGrp="1"/>
          </p:cNvSpPr>
          <p:nvPr>
            <p:ph type="sldNum" sz="quarter" idx="10"/>
          </p:nvPr>
        </p:nvSpPr>
        <p:spPr/>
        <p:txBody>
          <a:bodyPr/>
          <a:lstStyle/>
          <a:p>
            <a:fld id="{31CE32EC-380E-4031-B369-B822AD0DB98A}"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 Johnson and Joseph Kerski have taught these workshops which take participants from “no GIS” knowledge to doing intermediate to advanced processes focused on geological applications.  It is a great opportunity for earth science educators to learn methods to introduce the technology to their students and for the staff to learn what industry needs.  </a:t>
            </a:r>
            <a:endParaRPr lang="en-US" dirty="0"/>
          </a:p>
        </p:txBody>
      </p:sp>
      <p:sp>
        <p:nvSpPr>
          <p:cNvPr id="4" name="Slide Number Placeholder 3"/>
          <p:cNvSpPr>
            <a:spLocks noGrp="1"/>
          </p:cNvSpPr>
          <p:nvPr>
            <p:ph type="sldNum" sz="quarter" idx="10"/>
          </p:nvPr>
        </p:nvSpPr>
        <p:spPr/>
        <p:txBody>
          <a:bodyPr/>
          <a:lstStyle/>
          <a:p>
            <a:fld id="{31CE32EC-380E-4031-B369-B822AD0DB98A}"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E32EC-380E-4031-B369-B822AD0DB98A}"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E32EC-380E-4031-B369-B822AD0DB98A}"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E32EC-380E-4031-B369-B822AD0DB98A}"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3962400"/>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75063"/>
            <a:ext cx="9144000" cy="14128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userDrawn="1"/>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17" name="Picture 43" descr="GeoTechLogo_Draft04_Transp.png"/>
          <p:cNvPicPr>
            <a:picLocks noChangeAspect="1"/>
          </p:cNvPicPr>
          <p:nvPr userDrawn="1"/>
        </p:nvPicPr>
        <p:blipFill>
          <a:blip r:embed="rId2" cstate="print"/>
          <a:srcRect/>
          <a:stretch>
            <a:fillRect/>
          </a:stretch>
        </p:blipFill>
        <p:spPr bwMode="auto">
          <a:xfrm>
            <a:off x="5029200" y="4495800"/>
            <a:ext cx="3886200" cy="1027113"/>
          </a:xfrm>
          <a:prstGeom prst="rect">
            <a:avLst/>
          </a:prstGeom>
          <a:noFill/>
          <a:ln w="9525">
            <a:noFill/>
            <a:miter lim="800000"/>
            <a:headEnd/>
            <a:tailEnd/>
          </a:ln>
        </p:spPr>
      </p:pic>
      <p:pic>
        <p:nvPicPr>
          <p:cNvPr id="18" name="Picture 2" descr="C:\Documents and Settings\ann2191.AVWORLD\My Documents\logo1sm NSF.gif"/>
          <p:cNvPicPr>
            <a:picLocks noChangeAspect="1" noChangeArrowheads="1"/>
          </p:cNvPicPr>
          <p:nvPr userDrawn="1"/>
        </p:nvPicPr>
        <p:blipFill>
          <a:blip r:embed="rId3" cstate="print"/>
          <a:srcRect/>
          <a:stretch>
            <a:fillRect/>
          </a:stretch>
        </p:blipFill>
        <p:spPr bwMode="auto">
          <a:xfrm>
            <a:off x="152400" y="6172200"/>
            <a:ext cx="458788" cy="466725"/>
          </a:xfrm>
          <a:prstGeom prst="rect">
            <a:avLst/>
          </a:prstGeom>
          <a:noFill/>
          <a:ln w="9525">
            <a:noFill/>
            <a:miter lim="800000"/>
            <a:headEnd/>
            <a:tailEnd/>
          </a:ln>
        </p:spPr>
      </p:pic>
      <p:sp>
        <p:nvSpPr>
          <p:cNvPr id="8" name="Title 7"/>
          <p:cNvSpPr>
            <a:spLocks noGrp="1"/>
          </p:cNvSpPr>
          <p:nvPr>
            <p:ph type="ctrTitle"/>
          </p:nvPr>
        </p:nvSpPr>
        <p:spPr>
          <a:xfrm>
            <a:off x="457200" y="1295400"/>
            <a:ext cx="8458200" cy="1470025"/>
          </a:xfrm>
        </p:spPr>
        <p:txBody>
          <a:bodyPr anchor="b"/>
          <a:lstStyle>
            <a:lvl1pPr>
              <a:defRPr sz="4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81000" y="3962400"/>
            <a:ext cx="4419600" cy="1524000"/>
          </a:xfrm>
        </p:spPr>
        <p:txBody>
          <a:bodyPr/>
          <a:lstStyle>
            <a:lvl1pPr marL="64008" indent="0" algn="l">
              <a:buNone/>
              <a:defRPr sz="24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9" name="Footer Placeholder 16"/>
          <p:cNvSpPr>
            <a:spLocks noGrp="1"/>
          </p:cNvSpPr>
          <p:nvPr>
            <p:ph type="ftr" sz="quarter" idx="10"/>
          </p:nvPr>
        </p:nvSpPr>
        <p:spPr>
          <a:xfrm>
            <a:off x="762000" y="6172200"/>
            <a:ext cx="4648200" cy="457200"/>
          </a:xfrm>
          <a:prstGeom prst="rect">
            <a:avLst/>
          </a:prstGeom>
          <a:ln>
            <a:solidFill>
              <a:schemeClr val="accent1"/>
            </a:solidFill>
          </a:ln>
        </p:spPr>
        <p:txBody>
          <a:bodyPr/>
          <a:lstStyle>
            <a:lvl1pPr>
              <a:defRPr sz="1600" b="1" i="0" baseline="0">
                <a:solidFill>
                  <a:schemeClr val="tx2"/>
                </a:solidFill>
                <a:uFill>
                  <a:solidFill>
                    <a:schemeClr val="bg1"/>
                  </a:solidFill>
                </a:uFill>
              </a:defRPr>
            </a:lvl1pPr>
          </a:lstStyle>
          <a:p>
            <a:pPr>
              <a:defRPr/>
            </a:pPr>
            <a:r>
              <a:rPr lang="en-US"/>
              <a:t>Funded Under NSF D</a:t>
            </a:r>
            <a:r>
              <a:rPr lang="en-US" u="sng"/>
              <a:t>UE</a:t>
            </a:r>
            <a:r>
              <a:rPr lang="en-US"/>
              <a:t> 0801893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3" name="Rounded Rectangle 12"/>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0" name="Content Placeholder 19"/>
          <p:cNvSpPr>
            <a:spLocks noGrp="1"/>
          </p:cNvSpPr>
          <p:nvPr>
            <p:ph sz="quarter" idx="13"/>
          </p:nvPr>
        </p:nvSpPr>
        <p:spPr>
          <a:xfrm>
            <a:off x="5867400" y="44958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Date Placeholder 27"/>
          <p:cNvSpPr>
            <a:spLocks noGrp="1"/>
          </p:cNvSpPr>
          <p:nvPr>
            <p:ph type="dt" sz="half" idx="14"/>
          </p:nvPr>
        </p:nvSpPr>
        <p:spPr>
          <a:xfrm>
            <a:off x="6705600" y="4206875"/>
            <a:ext cx="960438" cy="457200"/>
          </a:xfrm>
          <a:prstGeom prst="rect">
            <a:avLst/>
          </a:prstGeom>
        </p:spPr>
        <p:txBody>
          <a:bodyPr/>
          <a:lstStyle>
            <a:lvl1pPr>
              <a:defRPr/>
            </a:lvl1pPr>
          </a:lstStyle>
          <a:p>
            <a:pPr>
              <a:defRPr/>
            </a:pPr>
            <a:fld id="{3851DC5D-B9AD-4B6E-A02F-BB2DCBA25BE3}" type="datetimeFigureOut">
              <a:rPr lang="en-US"/>
              <a:pPr>
                <a:defRPr/>
              </a:pPr>
              <a:t>2/9/2011</a:t>
            </a:fld>
            <a:endParaRPr lang="en-US"/>
          </a:p>
        </p:txBody>
      </p:sp>
      <p:sp>
        <p:nvSpPr>
          <p:cNvPr id="19" name="Footer Placeholder 16"/>
          <p:cNvSpPr>
            <a:spLocks noGrp="1"/>
          </p:cNvSpPr>
          <p:nvPr>
            <p:ph type="ftr" sz="quarter" idx="15"/>
          </p:nvPr>
        </p:nvSpPr>
        <p:spPr>
          <a:xfrm>
            <a:off x="5410200" y="4205288"/>
            <a:ext cx="1295400" cy="457200"/>
          </a:xfrm>
          <a:prstGeom prst="rect">
            <a:avLst/>
          </a:prstGeom>
        </p:spPr>
        <p:txBody>
          <a:bodyPr/>
          <a:lstStyle>
            <a:lvl1pPr>
              <a:defRPr/>
            </a:lvl1pPr>
          </a:lstStyle>
          <a:p>
            <a:pPr>
              <a:defRPr/>
            </a:pPr>
            <a:endParaRPr lang="en-US"/>
          </a:p>
        </p:txBody>
      </p:sp>
      <p:sp>
        <p:nvSpPr>
          <p:cNvPr id="21" name="Slide Number Placeholder 28"/>
          <p:cNvSpPr>
            <a:spLocks noGrp="1"/>
          </p:cNvSpPr>
          <p:nvPr>
            <p:ph type="sldNum" sz="quarter" idx="16"/>
          </p:nvPr>
        </p:nvSpPr>
        <p:spPr>
          <a:xfrm>
            <a:off x="8320088" y="1588"/>
            <a:ext cx="747712" cy="365125"/>
          </a:xfrm>
          <a:prstGeom prst="rect">
            <a:avLst/>
          </a:prstGeom>
        </p:spPr>
        <p:txBody>
          <a:bodyPr/>
          <a:lstStyle>
            <a:lvl1pPr algn="r">
              <a:defRPr sz="1800">
                <a:solidFill>
                  <a:schemeClr val="bg1"/>
                </a:solidFill>
              </a:defRPr>
            </a:lvl1pPr>
          </a:lstStyle>
          <a:p>
            <a:pPr>
              <a:defRPr/>
            </a:pPr>
            <a:fld id="{627DBE2D-D884-4DA0-B8D4-63DC801377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325112"/>
          </a:xfrm>
        </p:spPr>
        <p:txBody>
          <a:bodyPr/>
          <a:lstStyle>
            <a:lvl1pPr>
              <a:defRPr b="1" i="0" baseline="0">
                <a:solidFill>
                  <a:schemeClr val="accent1"/>
                </a:solidFill>
                <a:latin typeface="Arial" pitchFamily="34" charset="0"/>
                <a:cs typeface="Arial" pitchFamily="34" charset="0"/>
              </a:defRPr>
            </a:lvl1pPr>
            <a:lvl2pPr>
              <a:defRPr b="1" i="0" baseline="0">
                <a:solidFill>
                  <a:schemeClr val="tx2"/>
                </a:solidFill>
                <a:latin typeface="Arial" pitchFamily="34" charset="0"/>
                <a:cs typeface="Arial" pitchFamily="34" charset="0"/>
              </a:defRPr>
            </a:lvl2pPr>
            <a:lvl3pPr>
              <a:defRPr b="1">
                <a:solidFill>
                  <a:schemeClr val="tx2"/>
                </a:solidFill>
                <a:latin typeface="Arial" pitchFamily="34" charset="0"/>
                <a:cs typeface="Arial" pitchFamily="34" charset="0"/>
              </a:defRPr>
            </a:lvl3pPr>
            <a:lvl4pPr>
              <a:defRPr b="1"/>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174038" y="1588"/>
            <a:ext cx="762000" cy="366712"/>
          </a:xfrm>
          <a:prstGeom prst="rect">
            <a:avLst/>
          </a:prstGeom>
        </p:spPr>
        <p:txBody>
          <a:bodyPr/>
          <a:lstStyle>
            <a:lvl1pPr>
              <a:defRPr/>
            </a:lvl1pPr>
          </a:lstStyle>
          <a:p>
            <a:pPr>
              <a:defRPr/>
            </a:pPr>
            <a:fld id="{20AFECAE-6F71-46A9-AF61-D82CDFDD3E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Slide Number Placeholder 5"/>
          <p:cNvSpPr>
            <a:spLocks noGrp="1"/>
          </p:cNvSpPr>
          <p:nvPr>
            <p:ph type="sldNum" sz="quarter" idx="10"/>
          </p:nvPr>
        </p:nvSpPr>
        <p:spPr>
          <a:xfrm>
            <a:off x="8174038" y="1588"/>
            <a:ext cx="762000" cy="366712"/>
          </a:xfrm>
          <a:prstGeom prst="rect">
            <a:avLst/>
          </a:prstGeom>
        </p:spPr>
        <p:txBody>
          <a:bodyPr/>
          <a:lstStyle>
            <a:lvl1pPr>
              <a:defRPr/>
            </a:lvl1pPr>
          </a:lstStyle>
          <a:p>
            <a:pPr>
              <a:defRPr/>
            </a:pPr>
            <a:fld id="{E1EB93F7-B97D-43CA-B3AE-561FDEC46C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525963"/>
          </a:xfrm>
        </p:spPr>
        <p:txBody>
          <a:bodyPr/>
          <a:lstStyle>
            <a:lvl1pPr>
              <a:defRPr sz="2000"/>
            </a:lvl1pPr>
            <a:lvl2pPr>
              <a:defRPr sz="19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905000"/>
            <a:ext cx="4038600" cy="4525963"/>
          </a:xfrm>
        </p:spPr>
        <p:txBody>
          <a:bodyPr/>
          <a:lstStyle>
            <a:lvl1pPr>
              <a:defRPr sz="2000"/>
            </a:lvl1pPr>
            <a:lvl2pPr>
              <a:defRPr sz="19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a:xfrm>
            <a:off x="8174038" y="1588"/>
            <a:ext cx="762000" cy="366712"/>
          </a:xfrm>
          <a:prstGeom prst="rect">
            <a:avLst/>
          </a:prstGeom>
        </p:spPr>
        <p:txBody>
          <a:bodyPr/>
          <a:lstStyle>
            <a:lvl1pPr>
              <a:defRPr/>
            </a:lvl1pPr>
          </a:lstStyle>
          <a:p>
            <a:pPr>
              <a:defRPr/>
            </a:pPr>
            <a:fld id="{A6B6C881-5F38-4B98-ACBB-8010737E9A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069848"/>
          </a:xfrm>
        </p:spPr>
        <p:txBody>
          <a:bodyPr/>
          <a:lstStyle>
            <a:lvl1pPr>
              <a:defRPr sz="40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82880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4400" y="182880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362200"/>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362200"/>
            <a:ext cx="4041775" cy="3886200"/>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174038" y="1588"/>
            <a:ext cx="762000" cy="366712"/>
          </a:xfrm>
          <a:prstGeom prst="rect">
            <a:avLst/>
          </a:prstGeom>
        </p:spPr>
        <p:txBody>
          <a:bodyPr rtlCol="0"/>
          <a:lstStyle>
            <a:lvl1pPr>
              <a:defRPr/>
            </a:lvl1pPr>
          </a:lstStyle>
          <a:p>
            <a:pPr>
              <a:defRPr/>
            </a:pPr>
            <a:fld id="{B9E355AB-D7A4-4AB3-8A92-2D5A3A11D7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b="1">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a:xfrm>
            <a:off x="8174038" y="1588"/>
            <a:ext cx="762000" cy="366712"/>
          </a:xfrm>
          <a:prstGeom prst="rect">
            <a:avLst/>
          </a:prstGeom>
        </p:spPr>
        <p:txBody>
          <a:bodyPr/>
          <a:lstStyle>
            <a:lvl1pPr>
              <a:defRPr/>
            </a:lvl1pPr>
          </a:lstStyle>
          <a:p>
            <a:pPr>
              <a:defRPr/>
            </a:pPr>
            <a:fld id="{52CEB698-2899-4D87-ADC0-30F47B962E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174038" y="1588"/>
            <a:ext cx="762000" cy="366712"/>
          </a:xfrm>
          <a:prstGeom prst="rect">
            <a:avLst/>
          </a:prstGeom>
        </p:spPr>
        <p:txBody>
          <a:bodyPr/>
          <a:lstStyle>
            <a:lvl1pPr>
              <a:defRPr/>
            </a:lvl1pPr>
          </a:lstStyle>
          <a:p>
            <a:pPr>
              <a:defRPr/>
            </a:pPr>
            <a:fld id="{662C85BA-9270-4598-BE47-00B2051F04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86538" y="612775"/>
            <a:ext cx="957262" cy="457200"/>
          </a:xfrm>
          <a:prstGeom prst="rect">
            <a:avLst/>
          </a:prstGeom>
        </p:spPr>
        <p:txBody>
          <a:bodyPr/>
          <a:lstStyle>
            <a:lvl1pPr>
              <a:defRPr/>
            </a:lvl1pPr>
          </a:lstStyle>
          <a:p>
            <a:pPr>
              <a:defRPr/>
            </a:pPr>
            <a:fld id="{CD438529-997A-45EE-BA10-D7148B4954EE}" type="datetimeFigureOut">
              <a:rPr lang="en-US"/>
              <a:pPr>
                <a:defRPr/>
              </a:pPr>
              <a:t>2/9/2011</a:t>
            </a:fld>
            <a:endParaRPr lang="en-US"/>
          </a:p>
        </p:txBody>
      </p:sp>
      <p:sp>
        <p:nvSpPr>
          <p:cNvPr id="6" name="Footer Placeholder 5"/>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74038" y="1588"/>
            <a:ext cx="762000" cy="366712"/>
          </a:xfrm>
          <a:prstGeom prst="rect">
            <a:avLst/>
          </a:prstGeom>
        </p:spPr>
        <p:txBody>
          <a:bodyPr/>
          <a:lstStyle>
            <a:lvl1pPr>
              <a:defRPr/>
            </a:lvl1pPr>
          </a:lstStyle>
          <a:p>
            <a:pPr>
              <a:defRPr/>
            </a:pPr>
            <a:fld id="{6081459F-54D7-4717-93E6-E7D87FFE71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Slide Number Placeholder 6"/>
          <p:cNvSpPr>
            <a:spLocks noGrp="1"/>
          </p:cNvSpPr>
          <p:nvPr>
            <p:ph type="sldNum" sz="quarter" idx="10"/>
          </p:nvPr>
        </p:nvSpPr>
        <p:spPr>
          <a:xfrm>
            <a:off x="8174038" y="1588"/>
            <a:ext cx="762000" cy="366712"/>
          </a:xfrm>
          <a:prstGeom prst="rect">
            <a:avLst/>
          </a:prstGeom>
        </p:spPr>
        <p:txBody>
          <a:bodyPr/>
          <a:lstStyle>
            <a:lvl1pPr>
              <a:defRPr/>
            </a:lvl1pPr>
          </a:lstStyle>
          <a:p>
            <a:pPr>
              <a:defRPr/>
            </a:pPr>
            <a:fld id="{863CDC9A-36D8-4839-A820-2E21386EBE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p:cNvSpPr>
            <a:spLocks noGrp="1"/>
          </p:cNvSpPr>
          <p:nvPr>
            <p:ph type="title"/>
          </p:nvPr>
        </p:nvSpPr>
        <p:spPr bwMode="auto">
          <a:xfrm>
            <a:off x="533400" y="762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05000"/>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1" name="Picture 19" descr="GeoTechLogo_Draft04_Transp_NoURL.png"/>
          <p:cNvPicPr>
            <a:picLocks noChangeAspect="1"/>
          </p:cNvPicPr>
          <p:nvPr userDrawn="1"/>
        </p:nvPicPr>
        <p:blipFill>
          <a:blip r:embed="rId12" cstate="print"/>
          <a:srcRect/>
          <a:stretch>
            <a:fillRect/>
          </a:stretch>
        </p:blipFill>
        <p:spPr bwMode="auto">
          <a:xfrm>
            <a:off x="152400" y="6248400"/>
            <a:ext cx="1639888"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0BD0D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0BD0D9"/>
        </a:buClr>
        <a:buFont typeface="Georgia" pitchFamily="18" charset="0"/>
        <a:buChar char="▫"/>
        <a:defRPr sz="2000" kern="1200">
          <a:solidFill>
            <a:srgbClr val="0BD0D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14600"/>
            <a:ext cx="8458200" cy="1470025"/>
          </a:xfrm>
        </p:spPr>
        <p:txBody>
          <a:bodyPr rtlCol="0">
            <a:normAutofit fontScale="90000"/>
          </a:bodyPr>
          <a:lstStyle/>
          <a:p>
            <a:pPr eaLnBrk="1" fontAlgn="auto" hangingPunct="1">
              <a:spcAft>
                <a:spcPts val="0"/>
              </a:spcAft>
              <a:defRPr/>
            </a:pPr>
            <a:r>
              <a:rPr lang="en-US" dirty="0" smtClean="0">
                <a:latin typeface="+mn-lt"/>
              </a:rPr>
              <a:t>Retention: Best Practices and</a:t>
            </a:r>
            <a:br>
              <a:rPr lang="en-US" dirty="0" smtClean="0">
                <a:latin typeface="+mn-lt"/>
              </a:rPr>
            </a:br>
            <a:r>
              <a:rPr lang="en-US" dirty="0" smtClean="0">
                <a:latin typeface="+mn-lt"/>
              </a:rPr>
              <a:t>   Faculty Professional Development </a:t>
            </a:r>
            <a:br>
              <a:rPr lang="en-US" dirty="0" smtClean="0">
                <a:latin typeface="+mn-lt"/>
              </a:rPr>
            </a:br>
            <a:r>
              <a:rPr lang="en-US" dirty="0" smtClean="0"/>
              <a:t/>
            </a:r>
            <a:br>
              <a:rPr lang="en-US" dirty="0" smtClean="0"/>
            </a:br>
            <a:r>
              <a:rPr lang="en-US" i="1" dirty="0" smtClean="0"/>
              <a:t/>
            </a:r>
            <a:br>
              <a:rPr lang="en-US" i="1" dirty="0" smtClean="0"/>
            </a:br>
            <a:endParaRPr lang="en-US" b="1" dirty="0"/>
          </a:p>
        </p:txBody>
      </p:sp>
      <p:sp>
        <p:nvSpPr>
          <p:cNvPr id="3" name="Subtitle 2"/>
          <p:cNvSpPr>
            <a:spLocks noGrp="1"/>
          </p:cNvSpPr>
          <p:nvPr>
            <p:ph type="subTitle" idx="1"/>
          </p:nvPr>
        </p:nvSpPr>
        <p:spPr>
          <a:xfrm>
            <a:off x="381000" y="4038600"/>
            <a:ext cx="4953000" cy="1752600"/>
          </a:xfrm>
        </p:spPr>
        <p:txBody>
          <a:bodyPr rtlCol="0">
            <a:normAutofit/>
          </a:bodyPr>
          <a:lstStyle/>
          <a:p>
            <a:pPr eaLnBrk="1" fontAlgn="auto" hangingPunct="1">
              <a:spcAft>
                <a:spcPts val="0"/>
              </a:spcAft>
              <a:buClr>
                <a:schemeClr val="accent3"/>
              </a:buClr>
              <a:buFont typeface="Arial" pitchFamily="34" charset="0"/>
              <a:buNone/>
              <a:defRPr/>
            </a:pPr>
            <a:r>
              <a:rPr lang="en-US" sz="2800" dirty="0" smtClean="0">
                <a:solidFill>
                  <a:schemeClr val="bg2">
                    <a:lumMod val="10000"/>
                  </a:schemeClr>
                </a:solidFill>
              </a:rPr>
              <a:t>Ken </a:t>
            </a:r>
            <a:r>
              <a:rPr lang="en-US" sz="2800" dirty="0" err="1" smtClean="0">
                <a:solidFill>
                  <a:schemeClr val="bg2">
                    <a:lumMod val="10000"/>
                  </a:schemeClr>
                </a:solidFill>
              </a:rPr>
              <a:t>Yanow</a:t>
            </a:r>
            <a:r>
              <a:rPr lang="en-US" sz="2800" dirty="0" smtClean="0">
                <a:solidFill>
                  <a:schemeClr val="bg2">
                    <a:lumMod val="10000"/>
                  </a:schemeClr>
                </a:solidFill>
              </a:rPr>
              <a:t>	</a:t>
            </a:r>
          </a:p>
          <a:p>
            <a:pPr eaLnBrk="1" fontAlgn="auto" hangingPunct="1">
              <a:spcAft>
                <a:spcPts val="0"/>
              </a:spcAft>
              <a:buClr>
                <a:schemeClr val="accent3"/>
              </a:buClr>
              <a:buFont typeface="Arial" pitchFamily="34" charset="0"/>
              <a:buNone/>
              <a:defRPr/>
            </a:pPr>
            <a:r>
              <a:rPr lang="en-US" sz="2000" dirty="0" smtClean="0">
                <a:solidFill>
                  <a:schemeClr val="bg2">
                    <a:lumMod val="10000"/>
                  </a:schemeClr>
                </a:solidFill>
              </a:rPr>
              <a:t>Professor of Geographical Sciences</a:t>
            </a:r>
          </a:p>
          <a:p>
            <a:pPr eaLnBrk="1" fontAlgn="auto" hangingPunct="1">
              <a:spcAft>
                <a:spcPts val="0"/>
              </a:spcAft>
              <a:buClr>
                <a:schemeClr val="accent3"/>
              </a:buClr>
              <a:buFont typeface="Arial" pitchFamily="34" charset="0"/>
              <a:buNone/>
              <a:defRPr/>
            </a:pPr>
            <a:r>
              <a:rPr lang="en-US" sz="2000" dirty="0" smtClean="0">
                <a:solidFill>
                  <a:schemeClr val="bg2">
                    <a:lumMod val="10000"/>
                  </a:schemeClr>
                </a:solidFill>
              </a:rPr>
              <a:t>Southwestern College</a:t>
            </a:r>
          </a:p>
          <a:p>
            <a:pPr eaLnBrk="1" fontAlgn="auto" hangingPunct="1">
              <a:spcAft>
                <a:spcPts val="0"/>
              </a:spcAft>
              <a:buClr>
                <a:schemeClr val="accent3"/>
              </a:buClr>
              <a:buFont typeface="Arial" pitchFamily="34" charset="0"/>
              <a:buNone/>
              <a:defRPr/>
            </a:pPr>
            <a:r>
              <a:rPr lang="en-US" sz="2000" dirty="0" smtClean="0">
                <a:solidFill>
                  <a:schemeClr val="bg2">
                    <a:lumMod val="10000"/>
                  </a:schemeClr>
                </a:solidFill>
              </a:rPr>
              <a:t>kyanow@swccd.edu</a:t>
            </a:r>
            <a:endParaRPr lang="en-US" sz="2000" dirty="0">
              <a:solidFill>
                <a:schemeClr val="bg2">
                  <a:lumMod val="10000"/>
                </a:schemeClr>
              </a:solidFill>
            </a:endParaRPr>
          </a:p>
        </p:txBody>
      </p:sp>
      <p:pic>
        <p:nvPicPr>
          <p:cNvPr id="12292" name="Picture 3" descr="GeoTechLogo_Draft04_Transp.png"/>
          <p:cNvPicPr>
            <a:picLocks noChangeAspect="1"/>
          </p:cNvPicPr>
          <p:nvPr/>
        </p:nvPicPr>
        <p:blipFill>
          <a:blip r:embed="rId3" cstate="print"/>
          <a:srcRect/>
          <a:stretch>
            <a:fillRect/>
          </a:stretch>
        </p:blipFill>
        <p:spPr bwMode="auto">
          <a:xfrm>
            <a:off x="5867400" y="4495800"/>
            <a:ext cx="2895600" cy="765175"/>
          </a:xfrm>
          <a:prstGeom prst="rect">
            <a:avLst/>
          </a:prstGeom>
          <a:noFill/>
          <a:ln w="9525">
            <a:noFill/>
            <a:miter lim="800000"/>
            <a:headEnd/>
            <a:tailEnd/>
          </a:ln>
        </p:spPr>
      </p:pic>
      <p:pic>
        <p:nvPicPr>
          <p:cNvPr id="12293" name="Picture 2" descr="C:\Documents and Settings\ann2191.AVWORLD\My Documents\logo1sm NSF.gif"/>
          <p:cNvPicPr>
            <a:picLocks noChangeAspect="1" noChangeArrowheads="1"/>
          </p:cNvPicPr>
          <p:nvPr/>
        </p:nvPicPr>
        <p:blipFill>
          <a:blip r:embed="rId4" cstate="print"/>
          <a:srcRect/>
          <a:stretch>
            <a:fillRect/>
          </a:stretch>
        </p:blipFill>
        <p:spPr bwMode="auto">
          <a:xfrm>
            <a:off x="152400" y="6172200"/>
            <a:ext cx="458788" cy="466725"/>
          </a:xfrm>
          <a:prstGeom prst="rect">
            <a:avLst/>
          </a:prstGeom>
          <a:noFill/>
          <a:ln w="9525">
            <a:noFill/>
            <a:miter lim="800000"/>
            <a:headEnd/>
            <a:tailEnd/>
          </a:ln>
        </p:spPr>
      </p:pic>
      <p:sp>
        <p:nvSpPr>
          <p:cNvPr id="12294" name="TextBox 5"/>
          <p:cNvSpPr txBox="1">
            <a:spLocks noChangeArrowheads="1"/>
          </p:cNvSpPr>
          <p:nvPr/>
        </p:nvSpPr>
        <p:spPr bwMode="auto">
          <a:xfrm>
            <a:off x="609600" y="6096000"/>
            <a:ext cx="3505200" cy="553998"/>
          </a:xfrm>
          <a:prstGeom prst="rect">
            <a:avLst/>
          </a:prstGeom>
          <a:noFill/>
          <a:ln w="9525">
            <a:noFill/>
            <a:miter lim="800000"/>
            <a:headEnd/>
            <a:tailEnd/>
          </a:ln>
        </p:spPr>
        <p:txBody>
          <a:bodyPr wrap="square">
            <a:spAutoFit/>
          </a:bodyPr>
          <a:lstStyle/>
          <a:p>
            <a:r>
              <a:rPr lang="en-US" sz="1000" dirty="0" smtClean="0">
                <a:solidFill>
                  <a:schemeClr val="tx1">
                    <a:lumMod val="75000"/>
                  </a:schemeClr>
                </a:solidFill>
                <a:latin typeface="+mn-lt"/>
              </a:rPr>
              <a:t>Funded by National Science Foundation Advanced Technological Education program [DUE #0801893]. Author’s opinions are not necessarily shared by NSF</a:t>
            </a:r>
            <a:endParaRPr lang="en-US" sz="1000" dirty="0">
              <a:solidFill>
                <a:schemeClr val="tx1">
                  <a:lumMod val="75000"/>
                </a:schemeClr>
              </a:solidFill>
              <a:latin typeface="+mn-lt"/>
            </a:endParaRPr>
          </a:p>
        </p:txBody>
      </p:sp>
      <p:sp>
        <p:nvSpPr>
          <p:cNvPr id="7" name="Rectangle 6"/>
          <p:cNvSpPr/>
          <p:nvPr/>
        </p:nvSpPr>
        <p:spPr>
          <a:xfrm>
            <a:off x="381000" y="2514600"/>
            <a:ext cx="4572000" cy="923330"/>
          </a:xfrm>
          <a:prstGeom prst="rect">
            <a:avLst/>
          </a:prstGeom>
        </p:spPr>
        <p:txBody>
          <a:bodyPr>
            <a:spAutoFit/>
          </a:bodyPr>
          <a:lstStyle/>
          <a:p>
            <a:r>
              <a:rPr lang="en-US" dirty="0" smtClean="0">
                <a:solidFill>
                  <a:schemeClr val="bg2"/>
                </a:solidFill>
                <a:latin typeface="Georgia" pitchFamily="-65" charset="0"/>
                <a:ea typeface="Georgia" pitchFamily="-65" charset="0"/>
                <a:cs typeface="Georgia" pitchFamily="-65" charset="0"/>
              </a:rPr>
              <a:t>National Visiting Committee</a:t>
            </a:r>
            <a:br>
              <a:rPr lang="en-US" dirty="0" smtClean="0">
                <a:solidFill>
                  <a:schemeClr val="bg2"/>
                </a:solidFill>
                <a:latin typeface="Georgia" pitchFamily="-65" charset="0"/>
                <a:ea typeface="Georgia" pitchFamily="-65" charset="0"/>
                <a:cs typeface="Georgia" pitchFamily="-65" charset="0"/>
              </a:rPr>
            </a:br>
            <a:r>
              <a:rPr lang="en-US" dirty="0" smtClean="0">
                <a:solidFill>
                  <a:schemeClr val="bg2"/>
                </a:solidFill>
                <a:latin typeface="Georgia" pitchFamily="-65" charset="0"/>
                <a:ea typeface="Georgia" pitchFamily="-65" charset="0"/>
                <a:cs typeface="Georgia" pitchFamily="-65" charset="0"/>
              </a:rPr>
              <a:t>Atlanta GA</a:t>
            </a:r>
            <a:br>
              <a:rPr lang="en-US" dirty="0" smtClean="0">
                <a:solidFill>
                  <a:schemeClr val="bg2"/>
                </a:solidFill>
                <a:latin typeface="Georgia" pitchFamily="-65" charset="0"/>
                <a:ea typeface="Georgia" pitchFamily="-65" charset="0"/>
                <a:cs typeface="Georgia" pitchFamily="-65" charset="0"/>
              </a:rPr>
            </a:br>
            <a:r>
              <a:rPr lang="en-US" dirty="0" smtClean="0">
                <a:solidFill>
                  <a:schemeClr val="bg2"/>
                </a:solidFill>
                <a:latin typeface="Georgia" pitchFamily="-65" charset="0"/>
                <a:ea typeface="Georgia" pitchFamily="-65" charset="0"/>
                <a:cs typeface="Georgia" pitchFamily="-65" charset="0"/>
              </a:rPr>
              <a:t>February 2011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85800"/>
            <a:ext cx="8763000" cy="1066800"/>
          </a:xfrm>
        </p:spPr>
        <p:txBody>
          <a:bodyPr/>
          <a:lstStyle/>
          <a:p>
            <a:r>
              <a:rPr lang="en-US" sz="3600" dirty="0" smtClean="0">
                <a:latin typeface="+mn-lt"/>
              </a:rPr>
              <a:t>Online, Female vs. Male</a:t>
            </a:r>
            <a:endParaRPr lang="en-US" sz="3600" dirty="0">
              <a:latin typeface="+mn-lt"/>
            </a:endParaRPr>
          </a:p>
        </p:txBody>
      </p:sp>
      <p:graphicFrame>
        <p:nvGraphicFramePr>
          <p:cNvPr id="7" name="Chart 6"/>
          <p:cNvGraphicFramePr/>
          <p:nvPr/>
        </p:nvGraphicFramePr>
        <p:xfrm>
          <a:off x="838200" y="3733800"/>
          <a:ext cx="740664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1447800" y="1828800"/>
          <a:ext cx="5894645" cy="1876167"/>
        </p:xfrm>
        <a:graphic>
          <a:graphicData uri="http://schemas.openxmlformats.org/drawingml/2006/table">
            <a:tbl>
              <a:tblPr/>
              <a:tblGrid>
                <a:gridCol w="2208213"/>
                <a:gridCol w="1029730"/>
                <a:gridCol w="1369540"/>
                <a:gridCol w="1287162"/>
              </a:tblGrid>
              <a:tr h="14828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online female (n=23)</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online male (n=22)</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828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83%</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77%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52%</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48%</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36%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latin typeface="Calibri"/>
                        </a:rPr>
                        <a:t>43%</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55%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48%</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21%</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381000"/>
            <a:ext cx="8763000" cy="1066800"/>
          </a:xfrm>
        </p:spPr>
        <p:txBody>
          <a:bodyPr/>
          <a:lstStyle/>
          <a:p>
            <a:r>
              <a:rPr lang="en-US" sz="3600" dirty="0" smtClean="0">
                <a:latin typeface="+mn-lt"/>
              </a:rPr>
              <a:t/>
            </a:r>
            <a:br>
              <a:rPr lang="en-US" sz="3600" dirty="0" smtClean="0">
                <a:latin typeface="+mn-lt"/>
              </a:rPr>
            </a:br>
            <a:r>
              <a:rPr lang="en-US" sz="3600" dirty="0" smtClean="0">
                <a:latin typeface="+mn-lt"/>
              </a:rPr>
              <a:t>Hybrid/Face-to-Face </a:t>
            </a:r>
            <a:br>
              <a:rPr lang="en-US" sz="3600" dirty="0" smtClean="0">
                <a:latin typeface="+mn-lt"/>
              </a:rPr>
            </a:br>
            <a:r>
              <a:rPr lang="en-US" sz="3600" dirty="0" smtClean="0">
                <a:latin typeface="+mn-lt"/>
              </a:rPr>
              <a:t>  Female vs. Male</a:t>
            </a:r>
            <a:endParaRPr lang="en-US" sz="3600" dirty="0">
              <a:latin typeface="+mn-lt"/>
            </a:endParaRPr>
          </a:p>
        </p:txBody>
      </p:sp>
      <p:graphicFrame>
        <p:nvGraphicFramePr>
          <p:cNvPr id="6" name="Table 5"/>
          <p:cNvGraphicFramePr>
            <a:graphicFrameLocks noGrp="1"/>
          </p:cNvGraphicFramePr>
          <p:nvPr/>
        </p:nvGraphicFramePr>
        <p:xfrm>
          <a:off x="1524000" y="1828800"/>
          <a:ext cx="6096000" cy="1816168"/>
        </p:xfrm>
        <a:graphic>
          <a:graphicData uri="http://schemas.openxmlformats.org/drawingml/2006/table">
            <a:tbl>
              <a:tblPr/>
              <a:tblGrid>
                <a:gridCol w="2327021"/>
                <a:gridCol w="1203289"/>
                <a:gridCol w="1322623"/>
                <a:gridCol w="1243067"/>
              </a:tblGrid>
              <a:tr h="14320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hybrid/face female(n=22)</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hybrid/face male(n=33)</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320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77%</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79%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32%</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29%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45%</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38%</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a:solidFill>
                            <a:srgbClr val="000000"/>
                          </a:solidFill>
                          <a:latin typeface="Calibri"/>
                        </a:rPr>
                        <a:t>55%</a:t>
                      </a: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latin typeface="Calibri"/>
                        </a:rPr>
                        <a:t>44%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18%</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p:nvPr/>
        </p:nvGraphicFramePr>
        <p:xfrm>
          <a:off x="762000" y="3733800"/>
          <a:ext cx="759714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52600"/>
            <a:ext cx="6553200" cy="1069848"/>
          </a:xfrm>
        </p:spPr>
        <p:txBody>
          <a:bodyPr/>
          <a:lstStyle/>
          <a:p>
            <a:r>
              <a:rPr lang="en-US" sz="3600" dirty="0" smtClean="0"/>
              <a:t>Professional Development Workshop Examples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9848"/>
          </a:xfrm>
        </p:spPr>
        <p:txBody>
          <a:bodyPr/>
          <a:lstStyle/>
          <a:p>
            <a:pPr algn="ctr"/>
            <a:r>
              <a:rPr lang="en-US" dirty="0" smtClean="0"/>
              <a:t>Teachers Teaching Teachers – T3GIS</a:t>
            </a:r>
            <a:endParaRPr lang="en-US" dirty="0"/>
          </a:p>
        </p:txBody>
      </p:sp>
      <p:pic>
        <p:nvPicPr>
          <p:cNvPr id="1026" name="Picture 2" descr="C:\Users\Ann\Pictures\T3G 2010\068.JPG"/>
          <p:cNvPicPr>
            <a:picLocks noChangeAspect="1" noChangeArrowheads="1"/>
          </p:cNvPicPr>
          <p:nvPr/>
        </p:nvPicPr>
        <p:blipFill>
          <a:blip r:embed="rId3" cstate="print"/>
          <a:srcRect/>
          <a:stretch>
            <a:fillRect/>
          </a:stretch>
        </p:blipFill>
        <p:spPr bwMode="auto">
          <a:xfrm>
            <a:off x="4495800" y="4191000"/>
            <a:ext cx="3149600" cy="2362200"/>
          </a:xfrm>
          <a:prstGeom prst="rect">
            <a:avLst/>
          </a:prstGeom>
          <a:noFill/>
        </p:spPr>
      </p:pic>
      <p:pic>
        <p:nvPicPr>
          <p:cNvPr id="1028" name="Picture 4" descr="C:\Users\Ann\Pictures\T3G 2010\008.JPG"/>
          <p:cNvPicPr>
            <a:picLocks noChangeAspect="1" noChangeArrowheads="1"/>
          </p:cNvPicPr>
          <p:nvPr/>
        </p:nvPicPr>
        <p:blipFill>
          <a:blip r:embed="rId4" cstate="print"/>
          <a:srcRect/>
          <a:stretch>
            <a:fillRect/>
          </a:stretch>
        </p:blipFill>
        <p:spPr bwMode="auto">
          <a:xfrm>
            <a:off x="838200" y="3733800"/>
            <a:ext cx="3048000" cy="2286000"/>
          </a:xfrm>
          <a:prstGeom prst="rect">
            <a:avLst/>
          </a:prstGeom>
          <a:noFill/>
        </p:spPr>
      </p:pic>
      <p:sp>
        <p:nvSpPr>
          <p:cNvPr id="7" name="TextBox 6"/>
          <p:cNvSpPr txBox="1"/>
          <p:nvPr/>
        </p:nvSpPr>
        <p:spPr>
          <a:xfrm>
            <a:off x="152400" y="2057400"/>
            <a:ext cx="4876800" cy="1569660"/>
          </a:xfrm>
          <a:prstGeom prst="rect">
            <a:avLst/>
          </a:prstGeom>
          <a:noFill/>
        </p:spPr>
        <p:txBody>
          <a:bodyPr wrap="square" rtlCol="0">
            <a:spAutoFit/>
          </a:bodyPr>
          <a:lstStyle/>
          <a:p>
            <a:r>
              <a:rPr lang="en-US" sz="2400" dirty="0" smtClean="0">
                <a:solidFill>
                  <a:schemeClr val="accent1"/>
                </a:solidFill>
              </a:rPr>
              <a:t>Teaching “Teaching” Techniques – </a:t>
            </a:r>
          </a:p>
          <a:p>
            <a:r>
              <a:rPr lang="en-US" sz="2400" dirty="0" smtClean="0">
                <a:solidFill>
                  <a:schemeClr val="accent1"/>
                </a:solidFill>
              </a:rPr>
              <a:t>     not software</a:t>
            </a:r>
          </a:p>
          <a:p>
            <a:endParaRPr lang="en-US" sz="2400" dirty="0" smtClean="0">
              <a:solidFill>
                <a:schemeClr val="accent1"/>
              </a:solidFill>
            </a:endParaRPr>
          </a:p>
          <a:p>
            <a:r>
              <a:rPr lang="en-US" sz="2400" dirty="0" smtClean="0">
                <a:solidFill>
                  <a:schemeClr val="accent1"/>
                </a:solidFill>
              </a:rPr>
              <a:t>Co-Hosted by Esri and GeoTech</a:t>
            </a:r>
          </a:p>
        </p:txBody>
      </p:sp>
      <p:pic>
        <p:nvPicPr>
          <p:cNvPr id="1027" name="Picture 3" descr="C:\Users\Ann\Pictures\T3G 2010\024.JPG"/>
          <p:cNvPicPr>
            <a:picLocks noChangeAspect="1" noChangeArrowheads="1"/>
          </p:cNvPicPr>
          <p:nvPr/>
        </p:nvPicPr>
        <p:blipFill>
          <a:blip r:embed="rId5" cstate="print"/>
          <a:srcRect/>
          <a:stretch>
            <a:fillRect/>
          </a:stretch>
        </p:blipFill>
        <p:spPr bwMode="auto">
          <a:xfrm>
            <a:off x="5638800" y="1676400"/>
            <a:ext cx="3149600" cy="236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Geological Society of America</a:t>
            </a:r>
            <a:br>
              <a:rPr lang="en-US" dirty="0" smtClean="0"/>
            </a:br>
            <a:r>
              <a:rPr lang="en-US" dirty="0" smtClean="0"/>
              <a:t>Two Day Workshops</a:t>
            </a:r>
            <a:endParaRPr lang="en-US" dirty="0"/>
          </a:p>
        </p:txBody>
      </p:sp>
      <p:pic>
        <p:nvPicPr>
          <p:cNvPr id="2050" name="Picture 2" descr="C:\Users\Ann\Pictures\Landslides\Where is the road WSDOT.bmp"/>
          <p:cNvPicPr>
            <a:picLocks noChangeAspect="1" noChangeArrowheads="1"/>
          </p:cNvPicPr>
          <p:nvPr/>
        </p:nvPicPr>
        <p:blipFill>
          <a:blip r:embed="rId3" cstate="print"/>
          <a:srcRect/>
          <a:stretch>
            <a:fillRect/>
          </a:stretch>
        </p:blipFill>
        <p:spPr bwMode="auto">
          <a:xfrm>
            <a:off x="762000" y="1905000"/>
            <a:ext cx="3246595" cy="2438400"/>
          </a:xfrm>
          <a:prstGeom prst="rect">
            <a:avLst/>
          </a:prstGeom>
          <a:noFill/>
        </p:spPr>
      </p:pic>
      <p:pic>
        <p:nvPicPr>
          <p:cNvPr id="2051" name="Picture 3" descr="C:\Users\Ann\AppData\Local\Microsoft\Windows\Temporary Internet Files\Low\Content.IE5\GPOCS78C\gislab_bronwynhelping[1].jpg"/>
          <p:cNvPicPr>
            <a:picLocks noChangeAspect="1" noChangeArrowheads="1"/>
          </p:cNvPicPr>
          <p:nvPr/>
        </p:nvPicPr>
        <p:blipFill>
          <a:blip r:embed="rId4" cstate="print"/>
          <a:srcRect/>
          <a:stretch>
            <a:fillRect/>
          </a:stretch>
        </p:blipFill>
        <p:spPr bwMode="auto">
          <a:xfrm>
            <a:off x="4419600" y="1905000"/>
            <a:ext cx="3276600" cy="2451722"/>
          </a:xfrm>
          <a:prstGeom prst="rect">
            <a:avLst/>
          </a:prstGeom>
          <a:noFill/>
        </p:spPr>
      </p:pic>
      <p:pic>
        <p:nvPicPr>
          <p:cNvPr id="2054" name="Picture 6"/>
          <p:cNvPicPr>
            <a:picLocks noChangeAspect="1" noChangeArrowheads="1"/>
          </p:cNvPicPr>
          <p:nvPr/>
        </p:nvPicPr>
        <p:blipFill>
          <a:blip r:embed="rId5" cstate="print"/>
          <a:srcRect/>
          <a:stretch>
            <a:fillRect/>
          </a:stretch>
        </p:blipFill>
        <p:spPr bwMode="auto">
          <a:xfrm>
            <a:off x="3124200" y="4648200"/>
            <a:ext cx="2580337" cy="1828800"/>
          </a:xfrm>
          <a:prstGeom prst="rect">
            <a:avLst/>
          </a:prstGeom>
          <a:noFill/>
          <a:ln w="9525">
            <a:noFill/>
            <a:miter lim="800000"/>
            <a:headEnd/>
            <a:tailEnd/>
          </a:ln>
        </p:spPr>
      </p:pic>
      <p:pic>
        <p:nvPicPr>
          <p:cNvPr id="2052" name="Picture 4" descr="C:\Users\Ann\AppData\Local\Microsoft\Windows\Temporary Internet Files\Low\Content.IE5\TAP0WCO6\gislab_ann_stu[1].jpg"/>
          <p:cNvPicPr>
            <a:picLocks noGrp="1" noChangeAspect="1" noChangeArrowheads="1"/>
          </p:cNvPicPr>
          <p:nvPr>
            <p:ph idx="1"/>
          </p:nvPr>
        </p:nvPicPr>
        <p:blipFill>
          <a:blip r:embed="rId6" cstate="print"/>
          <a:srcRect/>
          <a:stretch>
            <a:fillRect/>
          </a:stretch>
        </p:blipFill>
        <p:spPr bwMode="auto">
          <a:xfrm>
            <a:off x="5715000" y="4114800"/>
            <a:ext cx="3258082" cy="2437866"/>
          </a:xfrm>
          <a:prstGeom prst="rect">
            <a:avLst/>
          </a:prstGeom>
          <a:noFill/>
        </p:spPr>
      </p:pic>
      <p:sp>
        <p:nvSpPr>
          <p:cNvPr id="7" name="TextBox 6"/>
          <p:cNvSpPr txBox="1"/>
          <p:nvPr/>
        </p:nvSpPr>
        <p:spPr>
          <a:xfrm>
            <a:off x="152400" y="4343400"/>
            <a:ext cx="2971800" cy="1938992"/>
          </a:xfrm>
          <a:prstGeom prst="rect">
            <a:avLst/>
          </a:prstGeom>
          <a:noFill/>
        </p:spPr>
        <p:txBody>
          <a:bodyPr wrap="square" rtlCol="0">
            <a:spAutoFit/>
          </a:bodyPr>
          <a:lstStyle/>
          <a:p>
            <a:r>
              <a:rPr lang="en-US" sz="2400" dirty="0" smtClean="0">
                <a:solidFill>
                  <a:schemeClr val="accent1"/>
                </a:solidFill>
              </a:rPr>
              <a:t>Teaching “Teaching” Techniques; providing GIS, and spatial analysis training.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smtClean="0"/>
              <a:t>Southwestern/SDSU Joint Three Day Workshop</a:t>
            </a:r>
            <a:endParaRPr lang="en-US" dirty="0"/>
          </a:p>
        </p:txBody>
      </p:sp>
      <p:pic>
        <p:nvPicPr>
          <p:cNvPr id="5" name="Picture 4" descr="07092010260.JPG"/>
          <p:cNvPicPr>
            <a:picLocks noChangeAspect="1"/>
          </p:cNvPicPr>
          <p:nvPr/>
        </p:nvPicPr>
        <p:blipFill>
          <a:blip r:embed="rId2" cstate="print"/>
          <a:stretch>
            <a:fillRect/>
          </a:stretch>
        </p:blipFill>
        <p:spPr>
          <a:xfrm>
            <a:off x="152400" y="4114800"/>
            <a:ext cx="2667000" cy="2000250"/>
          </a:xfrm>
          <a:prstGeom prst="rect">
            <a:avLst/>
          </a:prstGeom>
        </p:spPr>
      </p:pic>
      <p:pic>
        <p:nvPicPr>
          <p:cNvPr id="10" name="Picture 9" descr="07072010248.JPG"/>
          <p:cNvPicPr>
            <a:picLocks noChangeAspect="1"/>
          </p:cNvPicPr>
          <p:nvPr/>
        </p:nvPicPr>
        <p:blipFill>
          <a:blip r:embed="rId3" cstate="print"/>
          <a:stretch>
            <a:fillRect/>
          </a:stretch>
        </p:blipFill>
        <p:spPr>
          <a:xfrm>
            <a:off x="6019800" y="4648200"/>
            <a:ext cx="2810933" cy="1581150"/>
          </a:xfrm>
          <a:prstGeom prst="rect">
            <a:avLst/>
          </a:prstGeom>
        </p:spPr>
      </p:pic>
      <p:pic>
        <p:nvPicPr>
          <p:cNvPr id="6" name="Picture 5" descr="07072010246.JPG"/>
          <p:cNvPicPr>
            <a:picLocks noChangeAspect="1"/>
          </p:cNvPicPr>
          <p:nvPr/>
        </p:nvPicPr>
        <p:blipFill>
          <a:blip r:embed="rId4" cstate="print"/>
          <a:stretch>
            <a:fillRect/>
          </a:stretch>
        </p:blipFill>
        <p:spPr>
          <a:xfrm>
            <a:off x="2667000" y="2514600"/>
            <a:ext cx="3429000" cy="1928813"/>
          </a:xfrm>
          <a:prstGeom prst="rect">
            <a:avLst/>
          </a:prstGeom>
        </p:spPr>
      </p:pic>
      <p:pic>
        <p:nvPicPr>
          <p:cNvPr id="9" name="Picture 8" descr="07092010262.JPG"/>
          <p:cNvPicPr>
            <a:picLocks noChangeAspect="1"/>
          </p:cNvPicPr>
          <p:nvPr/>
        </p:nvPicPr>
        <p:blipFill>
          <a:blip r:embed="rId5" cstate="print"/>
          <a:stretch>
            <a:fillRect/>
          </a:stretch>
        </p:blipFill>
        <p:spPr>
          <a:xfrm>
            <a:off x="2971800" y="4495800"/>
            <a:ext cx="2895600" cy="2171700"/>
          </a:xfrm>
          <a:prstGeom prst="rect">
            <a:avLst/>
          </a:prstGeom>
        </p:spPr>
      </p:pic>
      <p:pic>
        <p:nvPicPr>
          <p:cNvPr id="7" name="Picture 6" descr="07072010250.JPG"/>
          <p:cNvPicPr>
            <a:picLocks noChangeAspect="1"/>
          </p:cNvPicPr>
          <p:nvPr/>
        </p:nvPicPr>
        <p:blipFill>
          <a:blip r:embed="rId6" cstate="print"/>
          <a:stretch>
            <a:fillRect/>
          </a:stretch>
        </p:blipFill>
        <p:spPr>
          <a:xfrm>
            <a:off x="152400" y="1905000"/>
            <a:ext cx="2743200" cy="2057400"/>
          </a:xfrm>
          <a:prstGeom prst="rect">
            <a:avLst/>
          </a:prstGeom>
        </p:spPr>
      </p:pic>
      <p:sp>
        <p:nvSpPr>
          <p:cNvPr id="11" name="TextBox 10"/>
          <p:cNvSpPr txBox="1"/>
          <p:nvPr/>
        </p:nvSpPr>
        <p:spPr>
          <a:xfrm>
            <a:off x="6172200" y="2209800"/>
            <a:ext cx="2971800" cy="1938992"/>
          </a:xfrm>
          <a:prstGeom prst="rect">
            <a:avLst/>
          </a:prstGeom>
          <a:noFill/>
        </p:spPr>
        <p:txBody>
          <a:bodyPr wrap="square" rtlCol="0">
            <a:spAutoFit/>
          </a:bodyPr>
          <a:lstStyle/>
          <a:p>
            <a:r>
              <a:rPr lang="en-US" sz="2400" dirty="0" smtClean="0">
                <a:solidFill>
                  <a:schemeClr val="accent1"/>
                </a:solidFill>
              </a:rPr>
              <a:t>Teaching “Teaching” Techniques; providing GIS, GPS, and spatial analysis training.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algn="ctr"/>
            <a:r>
              <a:rPr lang="en-US" dirty="0" err="1" smtClean="0"/>
              <a:t>GeoEd</a:t>
            </a:r>
            <a:r>
              <a:rPr lang="en-US" dirty="0" smtClean="0"/>
              <a:t> 2010</a:t>
            </a:r>
            <a:endParaRPr lang="en-US" dirty="0"/>
          </a:p>
        </p:txBody>
      </p:sp>
      <p:pic>
        <p:nvPicPr>
          <p:cNvPr id="2050" name="Picture 2" descr="C:\Users\kyanow\Desktop\SchoolStuff\ATE\traveltoATL\DSC_5178e_GeoEd10.jpg"/>
          <p:cNvPicPr>
            <a:picLocks noChangeAspect="1" noChangeArrowheads="1"/>
          </p:cNvPicPr>
          <p:nvPr/>
        </p:nvPicPr>
        <p:blipFill>
          <a:blip r:embed="rId2" cstate="print"/>
          <a:srcRect/>
          <a:stretch>
            <a:fillRect/>
          </a:stretch>
        </p:blipFill>
        <p:spPr bwMode="auto">
          <a:xfrm>
            <a:off x="217118" y="1521912"/>
            <a:ext cx="4114800" cy="2743200"/>
          </a:xfrm>
          <a:prstGeom prst="rect">
            <a:avLst/>
          </a:prstGeom>
          <a:noFill/>
        </p:spPr>
      </p:pic>
      <p:pic>
        <p:nvPicPr>
          <p:cNvPr id="2051" name="Picture 3" descr="C:\Users\kyanow\Desktop\SchoolStuff\ATE\traveltoATL\DSC06051_vinceGeoEd10.JPG"/>
          <p:cNvPicPr>
            <a:picLocks noChangeAspect="1" noChangeArrowheads="1"/>
          </p:cNvPicPr>
          <p:nvPr/>
        </p:nvPicPr>
        <p:blipFill>
          <a:blip r:embed="rId3" cstate="print"/>
          <a:srcRect/>
          <a:stretch>
            <a:fillRect/>
          </a:stretch>
        </p:blipFill>
        <p:spPr bwMode="auto">
          <a:xfrm>
            <a:off x="5181600" y="1524000"/>
            <a:ext cx="3683000" cy="2762250"/>
          </a:xfrm>
          <a:prstGeom prst="rect">
            <a:avLst/>
          </a:prstGeom>
          <a:noFill/>
        </p:spPr>
      </p:pic>
      <p:pic>
        <p:nvPicPr>
          <p:cNvPr id="2052" name="Picture 4" descr="C:\Users\kyanow\Desktop\SchoolStuff\ATE\traveltoATL\DSC06386_vinceDecember.JPG"/>
          <p:cNvPicPr>
            <a:picLocks noChangeAspect="1" noChangeArrowheads="1"/>
          </p:cNvPicPr>
          <p:nvPr/>
        </p:nvPicPr>
        <p:blipFill>
          <a:blip r:embed="rId4" cstate="print"/>
          <a:srcRect/>
          <a:stretch>
            <a:fillRect/>
          </a:stretch>
        </p:blipFill>
        <p:spPr bwMode="auto">
          <a:xfrm>
            <a:off x="2133600" y="4114800"/>
            <a:ext cx="3352800" cy="2514600"/>
          </a:xfrm>
          <a:prstGeom prst="rect">
            <a:avLst/>
          </a:prstGeom>
          <a:noFill/>
        </p:spPr>
      </p:pic>
      <p:sp>
        <p:nvSpPr>
          <p:cNvPr id="6" name="TextBox 5"/>
          <p:cNvSpPr txBox="1"/>
          <p:nvPr/>
        </p:nvSpPr>
        <p:spPr>
          <a:xfrm>
            <a:off x="5715000" y="4953000"/>
            <a:ext cx="3352800" cy="1200329"/>
          </a:xfrm>
          <a:prstGeom prst="rect">
            <a:avLst/>
          </a:prstGeom>
          <a:noFill/>
        </p:spPr>
        <p:txBody>
          <a:bodyPr wrap="square" rtlCol="0">
            <a:spAutoFit/>
          </a:bodyPr>
          <a:lstStyle/>
          <a:p>
            <a:r>
              <a:rPr lang="en-US" sz="2400" dirty="0" smtClean="0">
                <a:solidFill>
                  <a:schemeClr val="accent1"/>
                </a:solidFill>
              </a:rPr>
              <a:t>Keynote Speakers, pre-conference workshops.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rtlCol="0">
            <a:normAutofit fontScale="90000"/>
          </a:bodyPr>
          <a:lstStyle/>
          <a:p>
            <a:pPr eaLnBrk="1" fontAlgn="auto" hangingPunct="1">
              <a:spcAft>
                <a:spcPts val="0"/>
              </a:spcAft>
              <a:defRPr/>
            </a:pP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Student Outreach – Increasing Awareness of Geospatial Careers</a:t>
            </a:r>
            <a:br>
              <a:rPr lang="en-US" dirty="0" smtClean="0">
                <a:latin typeface="+mn-lt"/>
              </a:rPr>
            </a:br>
            <a:r>
              <a:rPr lang="en-US" sz="2000" dirty="0" smtClean="0">
                <a:latin typeface="+mn-lt"/>
              </a:rPr>
              <a:t/>
            </a:r>
            <a:br>
              <a:rPr lang="en-US" sz="2000" dirty="0" smtClean="0">
                <a:latin typeface="+mn-lt"/>
              </a:rPr>
            </a:br>
            <a:r>
              <a:rPr lang="en-US" sz="2700" dirty="0" smtClean="0">
                <a:solidFill>
                  <a:schemeClr val="bg2"/>
                </a:solidFill>
                <a:latin typeface="+mn-lt"/>
                <a:ea typeface="Georgia" pitchFamily="-65" charset="0"/>
                <a:cs typeface="Georgia" pitchFamily="-65" charset="0"/>
              </a:rPr>
              <a:t>National Visiting Committee</a:t>
            </a:r>
            <a:br>
              <a:rPr lang="en-US" sz="2700" dirty="0" smtClean="0">
                <a:solidFill>
                  <a:schemeClr val="bg2"/>
                </a:solidFill>
                <a:latin typeface="+mn-lt"/>
                <a:ea typeface="Georgia" pitchFamily="-65" charset="0"/>
                <a:cs typeface="Georgia" pitchFamily="-65" charset="0"/>
              </a:rPr>
            </a:br>
            <a:r>
              <a:rPr lang="en-US" sz="2700" dirty="0" smtClean="0">
                <a:solidFill>
                  <a:schemeClr val="bg2"/>
                </a:solidFill>
                <a:latin typeface="+mn-lt"/>
                <a:ea typeface="Georgia" pitchFamily="-65" charset="0"/>
                <a:cs typeface="Georgia" pitchFamily="-65" charset="0"/>
              </a:rPr>
              <a:t>Atlanta GA</a:t>
            </a:r>
            <a:br>
              <a:rPr lang="en-US" sz="2700" dirty="0" smtClean="0">
                <a:solidFill>
                  <a:schemeClr val="bg2"/>
                </a:solidFill>
                <a:latin typeface="+mn-lt"/>
                <a:ea typeface="Georgia" pitchFamily="-65" charset="0"/>
                <a:cs typeface="Georgia" pitchFamily="-65" charset="0"/>
              </a:rPr>
            </a:br>
            <a:r>
              <a:rPr lang="en-US" sz="2700" dirty="0" smtClean="0">
                <a:solidFill>
                  <a:schemeClr val="bg2"/>
                </a:solidFill>
                <a:latin typeface="+mn-lt"/>
                <a:ea typeface="Georgia" pitchFamily="-65" charset="0"/>
                <a:cs typeface="Georgia" pitchFamily="-65" charset="0"/>
              </a:rPr>
              <a:t>February 2011 </a:t>
            </a:r>
            <a:r>
              <a:rPr lang="en-US" i="1" dirty="0" smtClean="0"/>
              <a:t/>
            </a:r>
            <a:br>
              <a:rPr lang="en-US" i="1" dirty="0" smtClean="0"/>
            </a:br>
            <a:endParaRPr lang="en-US" b="1" dirty="0"/>
          </a:p>
        </p:txBody>
      </p:sp>
      <p:sp>
        <p:nvSpPr>
          <p:cNvPr id="3" name="Subtitle 2"/>
          <p:cNvSpPr>
            <a:spLocks noGrp="1"/>
          </p:cNvSpPr>
          <p:nvPr>
            <p:ph type="subTitle" idx="1"/>
          </p:nvPr>
        </p:nvSpPr>
        <p:spPr>
          <a:xfrm>
            <a:off x="381000" y="4419600"/>
            <a:ext cx="4953000" cy="1752600"/>
          </a:xfrm>
        </p:spPr>
        <p:txBody>
          <a:bodyPr rtlCol="0">
            <a:normAutofit/>
          </a:bodyPr>
          <a:lstStyle/>
          <a:p>
            <a:pPr eaLnBrk="1" fontAlgn="auto" hangingPunct="1">
              <a:spcAft>
                <a:spcPts val="0"/>
              </a:spcAft>
              <a:buClr>
                <a:schemeClr val="accent3"/>
              </a:buClr>
              <a:buFont typeface="Arial" pitchFamily="34" charset="0"/>
              <a:buNone/>
              <a:defRPr/>
            </a:pPr>
            <a:r>
              <a:rPr lang="en-US" sz="3600" dirty="0" smtClean="0">
                <a:solidFill>
                  <a:schemeClr val="bg2">
                    <a:lumMod val="10000"/>
                  </a:schemeClr>
                </a:solidFill>
              </a:rPr>
              <a:t>Ann Johnson</a:t>
            </a:r>
          </a:p>
          <a:p>
            <a:pPr eaLnBrk="1" fontAlgn="auto" hangingPunct="1">
              <a:spcAft>
                <a:spcPts val="0"/>
              </a:spcAft>
              <a:buClr>
                <a:schemeClr val="accent3"/>
              </a:buClr>
              <a:buFont typeface="Arial" pitchFamily="34" charset="0"/>
              <a:buNone/>
              <a:defRPr/>
            </a:pPr>
            <a:r>
              <a:rPr lang="en-US" dirty="0" smtClean="0">
                <a:solidFill>
                  <a:schemeClr val="bg2">
                    <a:lumMod val="10000"/>
                  </a:schemeClr>
                </a:solidFill>
              </a:rPr>
              <a:t>Associate Director</a:t>
            </a:r>
          </a:p>
          <a:p>
            <a:pPr eaLnBrk="1" fontAlgn="auto" hangingPunct="1">
              <a:spcAft>
                <a:spcPts val="0"/>
              </a:spcAft>
              <a:buClr>
                <a:schemeClr val="accent3"/>
              </a:buClr>
              <a:buFont typeface="Arial" pitchFamily="34" charset="0"/>
              <a:buNone/>
              <a:defRPr/>
            </a:pPr>
            <a:r>
              <a:rPr lang="en-US" dirty="0" smtClean="0">
                <a:solidFill>
                  <a:schemeClr val="bg2">
                    <a:lumMod val="10000"/>
                  </a:schemeClr>
                </a:solidFill>
              </a:rPr>
              <a:t>gisajohnson@delmar.edu</a:t>
            </a:r>
            <a:endParaRPr lang="en-US" dirty="0">
              <a:solidFill>
                <a:schemeClr val="bg2">
                  <a:lumMod val="10000"/>
                </a:schemeClr>
              </a:solidFill>
            </a:endParaRPr>
          </a:p>
        </p:txBody>
      </p:sp>
      <p:pic>
        <p:nvPicPr>
          <p:cNvPr id="12292" name="Picture 3" descr="GeoTechLogo_Draft04_Transp.png"/>
          <p:cNvPicPr>
            <a:picLocks noChangeAspect="1"/>
          </p:cNvPicPr>
          <p:nvPr/>
        </p:nvPicPr>
        <p:blipFill>
          <a:blip r:embed="rId3" cstate="print"/>
          <a:srcRect/>
          <a:stretch>
            <a:fillRect/>
          </a:stretch>
        </p:blipFill>
        <p:spPr bwMode="auto">
          <a:xfrm>
            <a:off x="5867400" y="4495800"/>
            <a:ext cx="2895600" cy="765175"/>
          </a:xfrm>
          <a:prstGeom prst="rect">
            <a:avLst/>
          </a:prstGeom>
          <a:noFill/>
          <a:ln w="9525">
            <a:noFill/>
            <a:miter lim="800000"/>
            <a:headEnd/>
            <a:tailEnd/>
          </a:ln>
        </p:spPr>
      </p:pic>
      <p:pic>
        <p:nvPicPr>
          <p:cNvPr id="12293" name="Picture 2" descr="C:\Documents and Settings\ann2191.AVWORLD\My Documents\logo1sm NSF.gif"/>
          <p:cNvPicPr>
            <a:picLocks noChangeAspect="1" noChangeArrowheads="1"/>
          </p:cNvPicPr>
          <p:nvPr/>
        </p:nvPicPr>
        <p:blipFill>
          <a:blip r:embed="rId4" cstate="print"/>
          <a:srcRect/>
          <a:stretch>
            <a:fillRect/>
          </a:stretch>
        </p:blipFill>
        <p:spPr bwMode="auto">
          <a:xfrm>
            <a:off x="152400" y="6172200"/>
            <a:ext cx="458788" cy="466725"/>
          </a:xfrm>
          <a:prstGeom prst="rect">
            <a:avLst/>
          </a:prstGeom>
          <a:noFill/>
          <a:ln w="9525">
            <a:noFill/>
            <a:miter lim="800000"/>
            <a:headEnd/>
            <a:tailEnd/>
          </a:ln>
        </p:spPr>
      </p:pic>
      <p:sp>
        <p:nvSpPr>
          <p:cNvPr id="12294" name="TextBox 5"/>
          <p:cNvSpPr txBox="1">
            <a:spLocks noChangeArrowheads="1"/>
          </p:cNvSpPr>
          <p:nvPr/>
        </p:nvSpPr>
        <p:spPr bwMode="auto">
          <a:xfrm>
            <a:off x="762000" y="6073914"/>
            <a:ext cx="2819400" cy="707886"/>
          </a:xfrm>
          <a:prstGeom prst="rect">
            <a:avLst/>
          </a:prstGeom>
          <a:noFill/>
          <a:ln w="9525">
            <a:noFill/>
            <a:miter lim="800000"/>
            <a:headEnd/>
            <a:tailEnd/>
          </a:ln>
        </p:spPr>
        <p:txBody>
          <a:bodyPr wrap="square">
            <a:spAutoFit/>
          </a:bodyPr>
          <a:lstStyle/>
          <a:p>
            <a:r>
              <a:rPr lang="en-US" sz="1000" dirty="0" smtClean="0">
                <a:solidFill>
                  <a:schemeClr val="tx1">
                    <a:lumMod val="75000"/>
                  </a:schemeClr>
                </a:solidFill>
              </a:rPr>
              <a:t>Funded by National Science Foundation Advanced Technological Education program [DUE #0801893]. Author’s opinions are not necessarily shared by NSF</a:t>
            </a:r>
            <a:endParaRPr lang="en-US" sz="10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of Careers and  Opportunities for Students</a:t>
            </a:r>
            <a:endParaRPr lang="en-US" dirty="0"/>
          </a:p>
        </p:txBody>
      </p:sp>
      <p:sp>
        <p:nvSpPr>
          <p:cNvPr id="3" name="Content Placeholder 2"/>
          <p:cNvSpPr>
            <a:spLocks noGrp="1"/>
          </p:cNvSpPr>
          <p:nvPr>
            <p:ph idx="1"/>
          </p:nvPr>
        </p:nvSpPr>
        <p:spPr/>
        <p:txBody>
          <a:bodyPr/>
          <a:lstStyle/>
          <a:p>
            <a:r>
              <a:rPr lang="en-US" dirty="0" smtClean="0"/>
              <a:t>In addition to “program support” </a:t>
            </a:r>
          </a:p>
          <a:p>
            <a:pPr lvl="1"/>
            <a:r>
              <a:rPr lang="en-US" dirty="0" smtClean="0"/>
              <a:t>Learn about geospatial careers</a:t>
            </a:r>
          </a:p>
          <a:p>
            <a:pPr lvl="1"/>
            <a:r>
              <a:rPr lang="en-US" dirty="0" smtClean="0"/>
              <a:t>Develop and practice workforce skills</a:t>
            </a:r>
          </a:p>
          <a:p>
            <a:pPr lvl="2"/>
            <a:r>
              <a:rPr lang="en-US" dirty="0" smtClean="0"/>
              <a:t>GTCM skills &amp; competencies</a:t>
            </a:r>
          </a:p>
          <a:p>
            <a:pPr lvl="2"/>
            <a:r>
              <a:rPr lang="en-US" dirty="0" smtClean="0"/>
              <a:t>Certification Options</a:t>
            </a:r>
          </a:p>
          <a:p>
            <a:pPr lvl="2"/>
            <a:r>
              <a:rPr lang="en-US" dirty="0" smtClean="0"/>
              <a:t>Develop presentational skills and other soft skills desired by industry</a:t>
            </a:r>
          </a:p>
          <a:p>
            <a:pPr lvl="2"/>
            <a:r>
              <a:rPr lang="en-US" dirty="0" smtClean="0"/>
              <a:t>Network with working professionals</a:t>
            </a:r>
          </a:p>
          <a:p>
            <a:pPr lvl="1"/>
            <a:r>
              <a:rPr lang="en-US" dirty="0" smtClean="0"/>
              <a:t>Develop a “Global Perspective”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Opportunities for Geospatial Students</a:t>
            </a:r>
            <a:endParaRPr lang="en-US" dirty="0">
              <a:latin typeface="+mn-lt"/>
            </a:endParaRPr>
          </a:p>
        </p:txBody>
      </p:sp>
      <p:sp>
        <p:nvSpPr>
          <p:cNvPr id="3" name="Content Placeholder 2"/>
          <p:cNvSpPr>
            <a:spLocks noGrp="1"/>
          </p:cNvSpPr>
          <p:nvPr>
            <p:ph idx="1"/>
          </p:nvPr>
        </p:nvSpPr>
        <p:spPr>
          <a:xfrm>
            <a:off x="228600" y="1752600"/>
            <a:ext cx="8686800" cy="4325112"/>
          </a:xfrm>
        </p:spPr>
        <p:txBody>
          <a:bodyPr/>
          <a:lstStyle/>
          <a:p>
            <a:r>
              <a:rPr lang="en-US" dirty="0" smtClean="0">
                <a:latin typeface="+mn-lt"/>
              </a:rPr>
              <a:t>Some examples</a:t>
            </a:r>
          </a:p>
          <a:p>
            <a:pPr lvl="1"/>
            <a:r>
              <a:rPr lang="en-US" dirty="0" smtClean="0">
                <a:latin typeface="+mn-lt"/>
              </a:rPr>
              <a:t>Poster Competitions (UCGIS, ASPRS, etc.)</a:t>
            </a:r>
          </a:p>
          <a:p>
            <a:pPr lvl="1"/>
            <a:r>
              <a:rPr lang="en-US" dirty="0" smtClean="0">
                <a:latin typeface="+mn-lt"/>
              </a:rPr>
              <a:t>Scholarships (ASPRS, USGIF, etc.)</a:t>
            </a:r>
          </a:p>
          <a:p>
            <a:pPr lvl="1"/>
            <a:r>
              <a:rPr lang="en-US" dirty="0" smtClean="0">
                <a:latin typeface="+mn-lt"/>
              </a:rPr>
              <a:t>Volunteer  Worker at Conferences</a:t>
            </a:r>
          </a:p>
          <a:p>
            <a:pPr lvl="1"/>
            <a:r>
              <a:rPr lang="en-US" dirty="0" smtClean="0">
                <a:latin typeface="+mn-lt"/>
              </a:rPr>
              <a:t>Summer Internships in Industry/Government</a:t>
            </a:r>
          </a:p>
          <a:p>
            <a:pPr lvl="1"/>
            <a:r>
              <a:rPr lang="en-US" dirty="0" smtClean="0">
                <a:latin typeface="+mn-lt"/>
              </a:rPr>
              <a:t>International exchanges</a:t>
            </a:r>
          </a:p>
          <a:p>
            <a:r>
              <a:rPr lang="en-US" dirty="0" smtClean="0">
                <a:latin typeface="+mn-lt"/>
              </a:rPr>
              <a:t>“Rules” disqualify two year college students </a:t>
            </a:r>
          </a:p>
          <a:p>
            <a:pPr lvl="1"/>
            <a:r>
              <a:rPr lang="en-US" dirty="0" smtClean="0">
                <a:latin typeface="+mn-lt"/>
              </a:rPr>
              <a:t>Especially those in “CTE” programs</a:t>
            </a:r>
          </a:p>
          <a:p>
            <a:pPr lvl="1"/>
            <a:r>
              <a:rPr lang="en-US" dirty="0" smtClean="0">
                <a:latin typeface="+mn-lt"/>
              </a:rPr>
              <a:t>Part time students</a:t>
            </a:r>
          </a:p>
          <a:p>
            <a:pPr lvl="1"/>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991600" cy="4325112"/>
          </a:xfrm>
        </p:spPr>
        <p:txBody>
          <a:bodyPr/>
          <a:lstStyle/>
          <a:p>
            <a:r>
              <a:rPr lang="en-US" dirty="0" smtClean="0"/>
              <a:t>Goal</a:t>
            </a:r>
          </a:p>
          <a:p>
            <a:pPr lvl="1"/>
            <a:r>
              <a:rPr lang="en-US" dirty="0" smtClean="0"/>
              <a:t>Determine best practices to retain GST students</a:t>
            </a:r>
          </a:p>
          <a:p>
            <a:pPr lvl="1"/>
            <a:r>
              <a:rPr lang="en-US" dirty="0" smtClean="0"/>
              <a:t>Disseminate information</a:t>
            </a:r>
          </a:p>
          <a:p>
            <a:r>
              <a:rPr lang="en-US" dirty="0" smtClean="0"/>
              <a:t>Methods</a:t>
            </a:r>
          </a:p>
          <a:p>
            <a:pPr lvl="1"/>
            <a:r>
              <a:rPr lang="en-US" dirty="0" smtClean="0"/>
              <a:t>Conduct two nationwide surveys </a:t>
            </a:r>
          </a:p>
          <a:p>
            <a:pPr lvl="2"/>
            <a:r>
              <a:rPr lang="en-US" dirty="0" smtClean="0"/>
              <a:t>one for geospatial faculty </a:t>
            </a:r>
          </a:p>
          <a:p>
            <a:pPr lvl="2"/>
            <a:r>
              <a:rPr lang="en-US" dirty="0" smtClean="0"/>
              <a:t>one for geospatial student</a:t>
            </a:r>
          </a:p>
          <a:p>
            <a:pPr lvl="1"/>
            <a:r>
              <a:rPr lang="en-US" dirty="0" smtClean="0"/>
              <a:t>Conduct literature review</a:t>
            </a:r>
          </a:p>
          <a:p>
            <a:r>
              <a:rPr lang="en-US" dirty="0" smtClean="0"/>
              <a:t>Deliverables - dissemination</a:t>
            </a:r>
          </a:p>
          <a:p>
            <a:pPr lvl="1"/>
            <a:r>
              <a:rPr lang="en-US" dirty="0" smtClean="0"/>
              <a:t>White paper, webinar(s), website(s), and conferences. </a:t>
            </a:r>
          </a:p>
          <a:p>
            <a:pPr lvl="1"/>
            <a:endParaRPr lang="en-US" dirty="0" smtClean="0"/>
          </a:p>
          <a:p>
            <a:pPr lvl="1">
              <a:buNone/>
            </a:pPr>
            <a:endParaRPr lang="en-US" dirty="0" smtClean="0"/>
          </a:p>
        </p:txBody>
      </p:sp>
      <p:sp>
        <p:nvSpPr>
          <p:cNvPr id="4" name="Title 1"/>
          <p:cNvSpPr>
            <a:spLocks noGrp="1"/>
          </p:cNvSpPr>
          <p:nvPr>
            <p:ph type="title"/>
          </p:nvPr>
        </p:nvSpPr>
        <p:spPr>
          <a:xfrm>
            <a:off x="457200" y="381000"/>
            <a:ext cx="8229600" cy="1069975"/>
          </a:xfrm>
        </p:spPr>
        <p:txBody>
          <a:bodyPr/>
          <a:lstStyle/>
          <a:p>
            <a:pPr eaLnBrk="1" hangingPunct="1"/>
            <a:r>
              <a:rPr lang="en-US" dirty="0" smtClean="0">
                <a:latin typeface="+mn-lt"/>
                <a:cs typeface="Arial" charset="0"/>
              </a:rPr>
              <a:t>Retention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Geospatial Skills and Competencies Competition</a:t>
            </a:r>
            <a:endParaRPr lang="en-US" dirty="0"/>
          </a:p>
        </p:txBody>
      </p:sp>
      <p:sp>
        <p:nvSpPr>
          <p:cNvPr id="3" name="Content Placeholder 2"/>
          <p:cNvSpPr>
            <a:spLocks noGrp="1"/>
          </p:cNvSpPr>
          <p:nvPr>
            <p:ph idx="1"/>
          </p:nvPr>
        </p:nvSpPr>
        <p:spPr>
          <a:xfrm>
            <a:off x="457200" y="1828800"/>
            <a:ext cx="8229600" cy="4325112"/>
          </a:xfrm>
        </p:spPr>
        <p:txBody>
          <a:bodyPr/>
          <a:lstStyle/>
          <a:p>
            <a:r>
              <a:rPr lang="en-US" dirty="0" smtClean="0"/>
              <a:t>“Three Round” competition</a:t>
            </a:r>
          </a:p>
          <a:p>
            <a:pPr lvl="1"/>
            <a:r>
              <a:rPr lang="en-US" dirty="0" smtClean="0"/>
              <a:t>Round 1 - Exam</a:t>
            </a:r>
          </a:p>
          <a:p>
            <a:pPr lvl="2"/>
            <a:r>
              <a:rPr lang="en-US" dirty="0" smtClean="0"/>
              <a:t>Individual student take and pass (70%) exam based on the GTCM </a:t>
            </a:r>
          </a:p>
          <a:p>
            <a:pPr lvl="2"/>
            <a:r>
              <a:rPr lang="en-US" dirty="0" smtClean="0"/>
              <a:t>If pass with 85% get Recognition Certificate</a:t>
            </a:r>
          </a:p>
          <a:p>
            <a:pPr lvl="1"/>
            <a:r>
              <a:rPr lang="en-US" dirty="0" smtClean="0"/>
              <a:t>Round 2 - Project</a:t>
            </a:r>
          </a:p>
          <a:p>
            <a:pPr lvl="2"/>
            <a:r>
              <a:rPr lang="en-US" dirty="0" smtClean="0"/>
              <a:t>Student creates project and upload video judged by professionals (no college faculty)</a:t>
            </a:r>
          </a:p>
          <a:p>
            <a:pPr lvl="1"/>
            <a:r>
              <a:rPr lang="en-US" dirty="0" smtClean="0"/>
              <a:t>Round 3 - Esri EdUC presentation</a:t>
            </a:r>
          </a:p>
          <a:p>
            <a:pPr lvl="2"/>
            <a:r>
              <a:rPr lang="en-US" dirty="0" smtClean="0"/>
              <a:t>Top 6 semi-finalists judged by audience for 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place awarded at CC SIG</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Designed To:</a:t>
            </a:r>
            <a:endParaRPr lang="en-US" dirty="0"/>
          </a:p>
        </p:txBody>
      </p:sp>
      <p:sp>
        <p:nvSpPr>
          <p:cNvPr id="3" name="Content Placeholder 2"/>
          <p:cNvSpPr>
            <a:spLocks noGrp="1"/>
          </p:cNvSpPr>
          <p:nvPr>
            <p:ph idx="1"/>
          </p:nvPr>
        </p:nvSpPr>
        <p:spPr/>
        <p:txBody>
          <a:bodyPr/>
          <a:lstStyle/>
          <a:p>
            <a:r>
              <a:rPr lang="en-US" dirty="0" smtClean="0"/>
              <a:t>Check their skills against a National Standard (GTCM)</a:t>
            </a:r>
          </a:p>
          <a:p>
            <a:r>
              <a:rPr lang="en-US" dirty="0" smtClean="0"/>
              <a:t>Prepare and pass exam as practice for “Certification” exams (GISCI, ASPRS)</a:t>
            </a:r>
          </a:p>
          <a:p>
            <a:r>
              <a:rPr lang="en-US" dirty="0" smtClean="0"/>
              <a:t>Develop Critical Thinking skills and presentation skills </a:t>
            </a:r>
          </a:p>
          <a:p>
            <a:r>
              <a:rPr lang="en-US" dirty="0" smtClean="0"/>
              <a:t>Learn about professional conferences and networking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9848"/>
          </a:xfrm>
        </p:spPr>
        <p:txBody>
          <a:bodyPr/>
          <a:lstStyle/>
          <a:p>
            <a:pPr algn="ctr"/>
            <a:r>
              <a:rPr lang="en-US" dirty="0" smtClean="0">
                <a:latin typeface="+mn-lt"/>
              </a:rPr>
              <a:t>International EU Pilot Project</a:t>
            </a:r>
            <a:endParaRPr lang="en-US" dirty="0">
              <a:latin typeface="+mn-lt"/>
            </a:endParaRPr>
          </a:p>
        </p:txBody>
      </p:sp>
      <p:sp>
        <p:nvSpPr>
          <p:cNvPr id="3" name="TextBox 2"/>
          <p:cNvSpPr txBox="1"/>
          <p:nvPr/>
        </p:nvSpPr>
        <p:spPr>
          <a:xfrm>
            <a:off x="457200" y="1828800"/>
            <a:ext cx="8458200" cy="4401205"/>
          </a:xfrm>
          <a:prstGeom prst="rect">
            <a:avLst/>
          </a:prstGeom>
          <a:noFill/>
        </p:spPr>
        <p:txBody>
          <a:bodyPr wrap="square" rtlCol="0">
            <a:spAutoFit/>
          </a:bodyPr>
          <a:lstStyle/>
          <a:p>
            <a:pPr>
              <a:buFont typeface="Arial" pitchFamily="34" charset="0"/>
              <a:buChar char="•"/>
            </a:pPr>
            <a:r>
              <a:rPr lang="en-US" sz="2800" b="1" dirty="0" smtClean="0">
                <a:solidFill>
                  <a:schemeClr val="bg2">
                    <a:lumMod val="25000"/>
                  </a:schemeClr>
                </a:solidFill>
                <a:latin typeface="+mn-lt"/>
                <a:cs typeface="Arial" pitchFamily="34" charset="0"/>
              </a:rPr>
              <a:t>  Build a Global Perspective for CC students</a:t>
            </a:r>
          </a:p>
          <a:p>
            <a:pPr lvl="1">
              <a:buFont typeface="Arial" pitchFamily="34" charset="0"/>
              <a:buChar char="•"/>
            </a:pPr>
            <a:r>
              <a:rPr lang="en-US" sz="2800" b="1" dirty="0" smtClean="0">
                <a:solidFill>
                  <a:schemeClr val="accent1"/>
                </a:solidFill>
                <a:latin typeface="+mn-lt"/>
                <a:cs typeface="Arial" pitchFamily="34" charset="0"/>
              </a:rPr>
              <a:t> Work with diverse student group </a:t>
            </a:r>
          </a:p>
          <a:p>
            <a:pPr lvl="2">
              <a:buFont typeface="Arial" pitchFamily="34" charset="0"/>
              <a:buChar char="•"/>
            </a:pPr>
            <a:r>
              <a:rPr lang="en-US" sz="2800" b="1" dirty="0" smtClean="0">
                <a:solidFill>
                  <a:schemeClr val="accent1"/>
                </a:solidFill>
                <a:latin typeface="+mn-lt"/>
                <a:cs typeface="Arial" pitchFamily="34" charset="0"/>
              </a:rPr>
              <a:t>  U.S. and International</a:t>
            </a:r>
          </a:p>
          <a:p>
            <a:pPr lvl="1">
              <a:buFont typeface="Arial" pitchFamily="34" charset="0"/>
              <a:buChar char="•"/>
            </a:pPr>
            <a:r>
              <a:rPr lang="en-US" sz="2800" b="1" dirty="0" smtClean="0">
                <a:solidFill>
                  <a:schemeClr val="accent1"/>
                </a:solidFill>
                <a:latin typeface="+mn-lt"/>
                <a:cs typeface="Arial" pitchFamily="34" charset="0"/>
              </a:rPr>
              <a:t> Learn how other cultures use  </a:t>
            </a:r>
          </a:p>
          <a:p>
            <a:pPr lvl="1"/>
            <a:r>
              <a:rPr lang="en-US" sz="2800" b="1" dirty="0" smtClean="0">
                <a:solidFill>
                  <a:schemeClr val="accent1"/>
                </a:solidFill>
                <a:latin typeface="+mn-lt"/>
                <a:cs typeface="Arial" pitchFamily="34" charset="0"/>
              </a:rPr>
              <a:t>   geospatial technology</a:t>
            </a:r>
          </a:p>
          <a:p>
            <a:pPr>
              <a:buFont typeface="Arial" pitchFamily="34" charset="0"/>
              <a:buChar char="•"/>
            </a:pPr>
            <a:r>
              <a:rPr lang="en-US" sz="2800" b="1" dirty="0" smtClean="0">
                <a:solidFill>
                  <a:schemeClr val="accent1"/>
                </a:solidFill>
                <a:latin typeface="+mn-lt"/>
                <a:cs typeface="Arial" pitchFamily="34" charset="0"/>
              </a:rPr>
              <a:t> </a:t>
            </a:r>
            <a:r>
              <a:rPr lang="en-US" sz="2800" b="1" dirty="0" smtClean="0">
                <a:solidFill>
                  <a:schemeClr val="tx2"/>
                </a:solidFill>
                <a:latin typeface="+mn-lt"/>
                <a:cs typeface="Arial" pitchFamily="34" charset="0"/>
              </a:rPr>
              <a:t>Work on a research project</a:t>
            </a:r>
          </a:p>
          <a:p>
            <a:pPr lvl="1">
              <a:buFont typeface="Arial" pitchFamily="34" charset="0"/>
              <a:buChar char="•"/>
            </a:pPr>
            <a:r>
              <a:rPr lang="en-US" sz="2800" b="1" dirty="0" smtClean="0">
                <a:solidFill>
                  <a:schemeClr val="tx2"/>
                </a:solidFill>
                <a:latin typeface="+mn-lt"/>
                <a:cs typeface="Arial" pitchFamily="34" charset="0"/>
              </a:rPr>
              <a:t> Concepts, lab and field work</a:t>
            </a:r>
          </a:p>
          <a:p>
            <a:pPr lvl="1">
              <a:buFont typeface="Arial" pitchFamily="34" charset="0"/>
              <a:buChar char="•"/>
            </a:pPr>
            <a:r>
              <a:rPr lang="en-US" sz="2800" b="1" dirty="0" smtClean="0">
                <a:solidFill>
                  <a:schemeClr val="tx2"/>
                </a:solidFill>
                <a:latin typeface="+mn-lt"/>
                <a:cs typeface="Arial" pitchFamily="34" charset="0"/>
              </a:rPr>
              <a:t> Learning “problem solving” techniques </a:t>
            </a:r>
          </a:p>
          <a:p>
            <a:pPr lvl="1"/>
            <a:r>
              <a:rPr lang="en-US" sz="2800" b="1" dirty="0" smtClean="0">
                <a:solidFill>
                  <a:schemeClr val="tx2"/>
                </a:solidFill>
                <a:latin typeface="+mn-lt"/>
                <a:cs typeface="Arial" pitchFamily="34" charset="0"/>
              </a:rPr>
              <a:t>   for “different” problems</a:t>
            </a:r>
          </a:p>
          <a:p>
            <a:pPr lvl="1"/>
            <a:endParaRPr lang="en-US" sz="2800" b="1" dirty="0" smtClean="0">
              <a:solidFill>
                <a:schemeClr val="accent1"/>
              </a:solidFill>
              <a:latin typeface="+mn-l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Project Details</a:t>
            </a:r>
            <a:endParaRPr lang="en-US" dirty="0"/>
          </a:p>
        </p:txBody>
      </p:sp>
      <p:sp>
        <p:nvSpPr>
          <p:cNvPr id="3" name="Content Placeholder 2"/>
          <p:cNvSpPr>
            <a:spLocks noGrp="1"/>
          </p:cNvSpPr>
          <p:nvPr>
            <p:ph idx="1"/>
          </p:nvPr>
        </p:nvSpPr>
        <p:spPr>
          <a:xfrm>
            <a:off x="381000" y="1676400"/>
            <a:ext cx="8229600" cy="4325112"/>
          </a:xfrm>
        </p:spPr>
        <p:txBody>
          <a:bodyPr/>
          <a:lstStyle/>
          <a:p>
            <a:r>
              <a:rPr lang="en-US" dirty="0" smtClean="0"/>
              <a:t>Length of time:  2 weeks in Netherlands</a:t>
            </a:r>
          </a:p>
          <a:p>
            <a:r>
              <a:rPr lang="en-US" dirty="0" smtClean="0"/>
              <a:t>10 U.S. Community College students</a:t>
            </a:r>
          </a:p>
          <a:p>
            <a:pPr lvl="1"/>
            <a:r>
              <a:rPr lang="en-US" dirty="0" smtClean="0"/>
              <a:t>Selected from across U.S. via application</a:t>
            </a:r>
          </a:p>
          <a:p>
            <a:r>
              <a:rPr lang="en-US" dirty="0" smtClean="0"/>
              <a:t>10 Netherlands students (non-funded)</a:t>
            </a:r>
          </a:p>
          <a:p>
            <a:r>
              <a:rPr lang="en-US" dirty="0" smtClean="0"/>
              <a:t>Two U.S. GeoTech partner faculty</a:t>
            </a:r>
          </a:p>
          <a:p>
            <a:r>
              <a:rPr lang="en-US" dirty="0" smtClean="0"/>
              <a:t>Two faculty from Netherlands</a:t>
            </a:r>
          </a:p>
          <a:p>
            <a:pPr lvl="1"/>
            <a:r>
              <a:rPr lang="en-US" dirty="0" smtClean="0"/>
              <a:t>University of Groningen (RUG), Faculty of Spatial Sciences, Groningen Centre of Spatial Information and the Geo Academy educational unit of </a:t>
            </a:r>
            <a:r>
              <a:rPr lang="en-US" dirty="0" err="1" smtClean="0"/>
              <a:t>GeoFort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for Students</a:t>
            </a:r>
            <a:endParaRPr lang="en-US" dirty="0"/>
          </a:p>
        </p:txBody>
      </p:sp>
      <p:sp>
        <p:nvSpPr>
          <p:cNvPr id="3" name="Content Placeholder 2"/>
          <p:cNvSpPr>
            <a:spLocks noGrp="1"/>
          </p:cNvSpPr>
          <p:nvPr>
            <p:ph idx="1"/>
          </p:nvPr>
        </p:nvSpPr>
        <p:spPr>
          <a:xfrm>
            <a:off x="381000" y="1752600"/>
            <a:ext cx="8229600" cy="4325112"/>
          </a:xfrm>
        </p:spPr>
        <p:txBody>
          <a:bodyPr/>
          <a:lstStyle/>
          <a:p>
            <a:r>
              <a:rPr lang="en-US" dirty="0" smtClean="0"/>
              <a:t>Career Guidelines (2011)</a:t>
            </a:r>
          </a:p>
          <a:p>
            <a:pPr lvl="1"/>
            <a:r>
              <a:rPr lang="en-US" dirty="0" smtClean="0"/>
              <a:t>handouts and web site links to:</a:t>
            </a:r>
          </a:p>
          <a:p>
            <a:pPr lvl="2"/>
            <a:r>
              <a:rPr lang="en-US" dirty="0" smtClean="0"/>
              <a:t>Organizations</a:t>
            </a:r>
          </a:p>
          <a:p>
            <a:pPr lvl="2"/>
            <a:r>
              <a:rPr lang="en-US" dirty="0" smtClean="0"/>
              <a:t>Job posting sites</a:t>
            </a:r>
          </a:p>
          <a:p>
            <a:pPr lvl="2"/>
            <a:r>
              <a:rPr lang="en-US" dirty="0" smtClean="0"/>
              <a:t>Conferences</a:t>
            </a:r>
          </a:p>
          <a:p>
            <a:pPr lvl="2"/>
            <a:r>
              <a:rPr lang="en-US" dirty="0" smtClean="0"/>
              <a:t>Videos </a:t>
            </a:r>
          </a:p>
          <a:p>
            <a:r>
              <a:rPr lang="en-US" dirty="0" smtClean="0"/>
              <a:t>“Self Assessment” </a:t>
            </a:r>
          </a:p>
          <a:p>
            <a:pPr lvl="1"/>
            <a:r>
              <a:rPr lang="en-US" dirty="0" smtClean="0"/>
              <a:t>modified GTCM Program Assessment</a:t>
            </a:r>
          </a:p>
          <a:p>
            <a:r>
              <a:rPr lang="en-US" dirty="0" smtClean="0"/>
              <a:t>National Geospatial Technology Skills Competition</a:t>
            </a:r>
          </a:p>
          <a:p>
            <a:pPr lvl="1"/>
            <a:endParaRPr lang="en-US" dirty="0" smtClean="0"/>
          </a:p>
          <a:p>
            <a:endParaRPr lang="en-US" dirty="0"/>
          </a:p>
        </p:txBody>
      </p:sp>
      <p:pic>
        <p:nvPicPr>
          <p:cNvPr id="3073" name="Picture 1"/>
          <p:cNvPicPr>
            <a:picLocks noChangeAspect="1" noChangeArrowheads="1"/>
          </p:cNvPicPr>
          <p:nvPr/>
        </p:nvPicPr>
        <p:blipFill>
          <a:blip r:embed="rId2" cstate="print"/>
          <a:srcRect/>
          <a:stretch>
            <a:fillRect/>
          </a:stretch>
        </p:blipFill>
        <p:spPr bwMode="auto">
          <a:xfrm>
            <a:off x="6096000" y="990600"/>
            <a:ext cx="2758081"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rtlCol="0">
            <a:normAutofit fontScale="90000"/>
          </a:bodyPr>
          <a:lstStyle/>
          <a:p>
            <a:pPr eaLnBrk="1" fontAlgn="auto" hangingPunct="1">
              <a:spcAft>
                <a:spcPts val="0"/>
              </a:spcAft>
              <a:defRPr/>
            </a:pPr>
            <a:r>
              <a:rPr lang="en-US" dirty="0" smtClean="0">
                <a:latin typeface="+mn-lt"/>
              </a:rPr>
              <a:t>Future of the GeoTech Center</a:t>
            </a:r>
            <a:br>
              <a:rPr lang="en-US" dirty="0" smtClean="0">
                <a:latin typeface="+mn-lt"/>
              </a:rPr>
            </a:br>
            <a:r>
              <a:rPr lang="en-US" dirty="0" smtClean="0">
                <a:latin typeface="+mn-lt"/>
              </a:rPr>
              <a:t>    2012 </a:t>
            </a:r>
            <a:r>
              <a:rPr lang="en-US" smtClean="0">
                <a:latin typeface="+mn-lt"/>
              </a:rPr>
              <a:t>and Beyond</a:t>
            </a:r>
            <a:r>
              <a:rPr lang="en-US" sz="1300" dirty="0" smtClean="0"/>
              <a:t/>
            </a:r>
            <a:br>
              <a:rPr lang="en-US" sz="1300" dirty="0" smtClean="0"/>
            </a:br>
            <a:r>
              <a:rPr lang="en-US" sz="1300" dirty="0" smtClean="0"/>
              <a:t/>
            </a:r>
            <a:br>
              <a:rPr lang="en-US" sz="1300" dirty="0" smtClean="0"/>
            </a:br>
            <a:r>
              <a:rPr lang="en-US" sz="1300" dirty="0" smtClean="0"/>
              <a:t/>
            </a:r>
            <a:br>
              <a:rPr lang="en-US" sz="1300" dirty="0" smtClean="0"/>
            </a:br>
            <a:r>
              <a:rPr lang="en-US" sz="2700" dirty="0" smtClean="0">
                <a:solidFill>
                  <a:schemeClr val="bg2"/>
                </a:solidFill>
                <a:latin typeface="Georgia" pitchFamily="-65" charset="0"/>
                <a:ea typeface="Georgia" pitchFamily="-65" charset="0"/>
                <a:cs typeface="Georgia" pitchFamily="-65" charset="0"/>
              </a:rPr>
              <a:t>National Visiting Committee</a:t>
            </a:r>
            <a:br>
              <a:rPr lang="en-US" sz="2700" dirty="0" smtClean="0">
                <a:solidFill>
                  <a:schemeClr val="bg2"/>
                </a:solidFill>
                <a:latin typeface="Georgia" pitchFamily="-65" charset="0"/>
                <a:ea typeface="Georgia" pitchFamily="-65" charset="0"/>
                <a:cs typeface="Georgia" pitchFamily="-65" charset="0"/>
              </a:rPr>
            </a:br>
            <a:r>
              <a:rPr lang="en-US" sz="2700" dirty="0" smtClean="0">
                <a:solidFill>
                  <a:schemeClr val="bg2"/>
                </a:solidFill>
                <a:latin typeface="Georgia" pitchFamily="-65" charset="0"/>
                <a:ea typeface="Georgia" pitchFamily="-65" charset="0"/>
                <a:cs typeface="Georgia" pitchFamily="-65" charset="0"/>
              </a:rPr>
              <a:t>Atlanta GA</a:t>
            </a:r>
            <a:br>
              <a:rPr lang="en-US" sz="2700" dirty="0" smtClean="0">
                <a:solidFill>
                  <a:schemeClr val="bg2"/>
                </a:solidFill>
                <a:latin typeface="Georgia" pitchFamily="-65" charset="0"/>
                <a:ea typeface="Georgia" pitchFamily="-65" charset="0"/>
                <a:cs typeface="Georgia" pitchFamily="-65" charset="0"/>
              </a:rPr>
            </a:br>
            <a:r>
              <a:rPr lang="en-US" sz="2700" dirty="0" smtClean="0">
                <a:solidFill>
                  <a:schemeClr val="bg2"/>
                </a:solidFill>
                <a:latin typeface="Georgia" pitchFamily="-65" charset="0"/>
                <a:ea typeface="Georgia" pitchFamily="-65" charset="0"/>
                <a:cs typeface="Georgia" pitchFamily="-65" charset="0"/>
              </a:rPr>
              <a:t>February 2011 </a:t>
            </a:r>
            <a:r>
              <a:rPr lang="en-US" i="1" dirty="0" smtClean="0"/>
              <a:t/>
            </a:r>
            <a:br>
              <a:rPr lang="en-US" i="1" dirty="0" smtClean="0"/>
            </a:br>
            <a:endParaRPr lang="en-US" b="1" dirty="0"/>
          </a:p>
        </p:txBody>
      </p:sp>
      <p:sp>
        <p:nvSpPr>
          <p:cNvPr id="3" name="Subtitle 2"/>
          <p:cNvSpPr>
            <a:spLocks noGrp="1"/>
          </p:cNvSpPr>
          <p:nvPr>
            <p:ph type="subTitle" idx="1"/>
          </p:nvPr>
        </p:nvSpPr>
        <p:spPr>
          <a:xfrm>
            <a:off x="381000" y="4419600"/>
            <a:ext cx="4953000" cy="1752600"/>
          </a:xfrm>
        </p:spPr>
        <p:txBody>
          <a:bodyPr rtlCol="0">
            <a:normAutofit/>
          </a:bodyPr>
          <a:lstStyle/>
          <a:p>
            <a:pPr eaLnBrk="1" fontAlgn="auto" hangingPunct="1">
              <a:spcAft>
                <a:spcPts val="0"/>
              </a:spcAft>
              <a:buClr>
                <a:schemeClr val="accent3"/>
              </a:buClr>
              <a:buFont typeface="Arial" pitchFamily="34" charset="0"/>
              <a:buNone/>
              <a:defRPr/>
            </a:pPr>
            <a:r>
              <a:rPr lang="en-US" sz="3600" dirty="0" smtClean="0">
                <a:solidFill>
                  <a:schemeClr val="bg2">
                    <a:lumMod val="10000"/>
                  </a:schemeClr>
                </a:solidFill>
              </a:rPr>
              <a:t>Phillip Davis</a:t>
            </a:r>
          </a:p>
          <a:p>
            <a:pPr eaLnBrk="1" fontAlgn="auto" hangingPunct="1">
              <a:spcAft>
                <a:spcPts val="0"/>
              </a:spcAft>
              <a:buClr>
                <a:schemeClr val="accent3"/>
              </a:buClr>
              <a:buFont typeface="Arial" pitchFamily="34" charset="0"/>
              <a:buNone/>
              <a:defRPr/>
            </a:pPr>
            <a:r>
              <a:rPr lang="en-US" dirty="0" smtClean="0">
                <a:solidFill>
                  <a:schemeClr val="bg2">
                    <a:lumMod val="10000"/>
                  </a:schemeClr>
                </a:solidFill>
              </a:rPr>
              <a:t>Director</a:t>
            </a:r>
          </a:p>
          <a:p>
            <a:pPr eaLnBrk="1" fontAlgn="auto" hangingPunct="1">
              <a:spcAft>
                <a:spcPts val="0"/>
              </a:spcAft>
              <a:buClr>
                <a:schemeClr val="accent3"/>
              </a:buClr>
              <a:buFont typeface="Arial" pitchFamily="34" charset="0"/>
              <a:buNone/>
              <a:defRPr/>
            </a:pPr>
            <a:r>
              <a:rPr lang="en-US" dirty="0" smtClean="0">
                <a:solidFill>
                  <a:schemeClr val="bg2">
                    <a:lumMod val="10000"/>
                  </a:schemeClr>
                </a:solidFill>
              </a:rPr>
              <a:t>pdavis@delmar.edu</a:t>
            </a:r>
            <a:endParaRPr lang="en-US" dirty="0">
              <a:solidFill>
                <a:schemeClr val="bg2">
                  <a:lumMod val="10000"/>
                </a:schemeClr>
              </a:solidFill>
            </a:endParaRPr>
          </a:p>
        </p:txBody>
      </p:sp>
      <p:pic>
        <p:nvPicPr>
          <p:cNvPr id="12292" name="Picture 3" descr="GeoTechLogo_Draft04_Transp.png"/>
          <p:cNvPicPr>
            <a:picLocks noChangeAspect="1"/>
          </p:cNvPicPr>
          <p:nvPr/>
        </p:nvPicPr>
        <p:blipFill>
          <a:blip r:embed="rId3" cstate="print"/>
          <a:srcRect/>
          <a:stretch>
            <a:fillRect/>
          </a:stretch>
        </p:blipFill>
        <p:spPr bwMode="auto">
          <a:xfrm>
            <a:off x="5867400" y="4495800"/>
            <a:ext cx="2895600" cy="765175"/>
          </a:xfrm>
          <a:prstGeom prst="rect">
            <a:avLst/>
          </a:prstGeom>
          <a:noFill/>
          <a:ln w="9525">
            <a:noFill/>
            <a:miter lim="800000"/>
            <a:headEnd/>
            <a:tailEnd/>
          </a:ln>
        </p:spPr>
      </p:pic>
      <p:pic>
        <p:nvPicPr>
          <p:cNvPr id="12293" name="Picture 2" descr="C:\Documents and Settings\ann2191.AVWORLD\My Documents\logo1sm NSF.gif"/>
          <p:cNvPicPr>
            <a:picLocks noChangeAspect="1" noChangeArrowheads="1"/>
          </p:cNvPicPr>
          <p:nvPr/>
        </p:nvPicPr>
        <p:blipFill>
          <a:blip r:embed="rId4" cstate="print"/>
          <a:srcRect/>
          <a:stretch>
            <a:fillRect/>
          </a:stretch>
        </p:blipFill>
        <p:spPr bwMode="auto">
          <a:xfrm>
            <a:off x="152400" y="6172200"/>
            <a:ext cx="458788" cy="466725"/>
          </a:xfrm>
          <a:prstGeom prst="rect">
            <a:avLst/>
          </a:prstGeom>
          <a:noFill/>
          <a:ln w="9525">
            <a:noFill/>
            <a:miter lim="800000"/>
            <a:headEnd/>
            <a:tailEnd/>
          </a:ln>
        </p:spPr>
      </p:pic>
      <p:sp>
        <p:nvSpPr>
          <p:cNvPr id="12294" name="TextBox 5"/>
          <p:cNvSpPr txBox="1">
            <a:spLocks noChangeArrowheads="1"/>
          </p:cNvSpPr>
          <p:nvPr/>
        </p:nvSpPr>
        <p:spPr bwMode="auto">
          <a:xfrm>
            <a:off x="762000" y="6073914"/>
            <a:ext cx="2819400" cy="707886"/>
          </a:xfrm>
          <a:prstGeom prst="rect">
            <a:avLst/>
          </a:prstGeom>
          <a:noFill/>
          <a:ln w="9525">
            <a:noFill/>
            <a:miter lim="800000"/>
            <a:headEnd/>
            <a:tailEnd/>
          </a:ln>
        </p:spPr>
        <p:txBody>
          <a:bodyPr wrap="square">
            <a:spAutoFit/>
          </a:bodyPr>
          <a:lstStyle/>
          <a:p>
            <a:r>
              <a:rPr lang="en-US" sz="1000" dirty="0" smtClean="0">
                <a:solidFill>
                  <a:schemeClr val="tx1">
                    <a:lumMod val="75000"/>
                  </a:schemeClr>
                </a:solidFill>
              </a:rPr>
              <a:t>Funded by National Science Foundation Advanced Technological Education program [DUE #0801893]. Author’s opinions are not necessarily shared by NSF</a:t>
            </a:r>
            <a:endParaRPr lang="en-US" sz="1000" dirty="0">
              <a:solidFill>
                <a:schemeClr val="tx1">
                  <a:lumMod val="75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GeoTech 2.0 </a:t>
            </a:r>
            <a:r>
              <a:rPr lang="en-US" sz="3200" dirty="0" smtClean="0"/>
              <a:t>(2013-2015)</a:t>
            </a:r>
            <a:endParaRPr lang="en-US" dirty="0"/>
          </a:p>
        </p:txBody>
      </p:sp>
      <p:sp>
        <p:nvSpPr>
          <p:cNvPr id="3" name="Content Placeholder 2"/>
          <p:cNvSpPr>
            <a:spLocks noGrp="1"/>
          </p:cNvSpPr>
          <p:nvPr>
            <p:ph idx="1"/>
          </p:nvPr>
        </p:nvSpPr>
        <p:spPr>
          <a:xfrm>
            <a:off x="381000" y="1676400"/>
            <a:ext cx="8229600" cy="4325112"/>
          </a:xfrm>
        </p:spPr>
        <p:txBody>
          <a:bodyPr/>
          <a:lstStyle/>
          <a:p>
            <a:r>
              <a:rPr lang="en-US" dirty="0" smtClean="0"/>
              <a:t>Leverage GTCM to </a:t>
            </a:r>
            <a:r>
              <a:rPr lang="en-US" u="sng" dirty="0" smtClean="0"/>
              <a:t>double articulation rate</a:t>
            </a:r>
            <a:r>
              <a:rPr lang="en-US" dirty="0" smtClean="0"/>
              <a:t> between two and four year colleges</a:t>
            </a:r>
          </a:p>
          <a:p>
            <a:r>
              <a:rPr lang="en-US" u="sng" dirty="0" smtClean="0"/>
              <a:t>Increase number</a:t>
            </a:r>
            <a:r>
              <a:rPr lang="en-US" dirty="0" smtClean="0"/>
              <a:t> of two year colleges offering geospatial technology</a:t>
            </a:r>
          </a:p>
          <a:p>
            <a:r>
              <a:rPr lang="en-US" dirty="0" smtClean="0"/>
              <a:t>Increase two year college faculty </a:t>
            </a:r>
            <a:r>
              <a:rPr lang="en-US" u="sng" dirty="0" smtClean="0"/>
              <a:t>participation in professional organizations</a:t>
            </a:r>
          </a:p>
          <a:p>
            <a:r>
              <a:rPr lang="en-US" dirty="0" smtClean="0"/>
              <a:t>Develop </a:t>
            </a:r>
            <a:r>
              <a:rPr lang="en-US" u="sng" dirty="0" smtClean="0"/>
              <a:t>national network of distance learning</a:t>
            </a:r>
            <a:r>
              <a:rPr lang="en-US" dirty="0" smtClean="0"/>
              <a:t> course offerings for a mobile workforce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GeoTech 2.0 </a:t>
            </a:r>
            <a:r>
              <a:rPr lang="en-US" sz="3200" dirty="0" smtClean="0"/>
              <a:t>(2013-2015)</a:t>
            </a:r>
            <a:endParaRPr lang="en-US" dirty="0"/>
          </a:p>
        </p:txBody>
      </p:sp>
      <p:sp>
        <p:nvSpPr>
          <p:cNvPr id="3" name="Content Placeholder 2"/>
          <p:cNvSpPr>
            <a:spLocks noGrp="1"/>
          </p:cNvSpPr>
          <p:nvPr>
            <p:ph idx="1"/>
          </p:nvPr>
        </p:nvSpPr>
        <p:spPr>
          <a:xfrm>
            <a:off x="304800" y="1600200"/>
            <a:ext cx="8763000" cy="4325112"/>
          </a:xfrm>
        </p:spPr>
        <p:txBody>
          <a:bodyPr/>
          <a:lstStyle/>
          <a:p>
            <a:r>
              <a:rPr lang="en-US" dirty="0" smtClean="0"/>
              <a:t>Promote </a:t>
            </a:r>
            <a:r>
              <a:rPr lang="en-US" u="sng" dirty="0" smtClean="0"/>
              <a:t>FOSS4G</a:t>
            </a:r>
            <a:r>
              <a:rPr lang="en-US" dirty="0" smtClean="0"/>
              <a:t> for wider adoption among two year college programs</a:t>
            </a:r>
          </a:p>
          <a:p>
            <a:r>
              <a:rPr lang="en-US" dirty="0" smtClean="0"/>
              <a:t>Establish </a:t>
            </a:r>
            <a:r>
              <a:rPr lang="en-US" u="sng" dirty="0" smtClean="0"/>
              <a:t>research experiences for undergraduates</a:t>
            </a:r>
            <a:r>
              <a:rPr lang="en-US" dirty="0" smtClean="0"/>
              <a:t> (REU) program for two year college faculty and students</a:t>
            </a:r>
          </a:p>
          <a:p>
            <a:r>
              <a:rPr lang="en-US" dirty="0" smtClean="0"/>
              <a:t>Seek additional </a:t>
            </a:r>
            <a:r>
              <a:rPr lang="en-US" u="sng" dirty="0" smtClean="0"/>
              <a:t>funding</a:t>
            </a:r>
            <a:r>
              <a:rPr lang="en-US" dirty="0" smtClean="0"/>
              <a:t> to leverage NSF dollars</a:t>
            </a:r>
          </a:p>
          <a:p>
            <a:r>
              <a:rPr lang="en-US" dirty="0" smtClean="0"/>
              <a:t>Increase </a:t>
            </a:r>
            <a:r>
              <a:rPr lang="en-US" u="sng" dirty="0" smtClean="0"/>
              <a:t>private industry</a:t>
            </a:r>
            <a:r>
              <a:rPr lang="en-US" dirty="0" smtClean="0"/>
              <a:t> participation to promote sustainability</a:t>
            </a:r>
          </a:p>
          <a:p>
            <a:r>
              <a:rPr lang="en-US" dirty="0" smtClean="0"/>
              <a:t>Continue the effort to increase </a:t>
            </a:r>
            <a:r>
              <a:rPr lang="en-US" u="sng" dirty="0" smtClean="0"/>
              <a:t>minority and female</a:t>
            </a:r>
            <a:r>
              <a:rPr lang="en-US" dirty="0" smtClean="0"/>
              <a:t> participation</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762000"/>
            <a:ext cx="8229600" cy="4325112"/>
          </a:xfrm>
        </p:spPr>
        <p:txBody>
          <a:bodyPr/>
          <a:lstStyle/>
          <a:p>
            <a:r>
              <a:rPr lang="en-US" dirty="0" smtClean="0"/>
              <a:t>Revise GTCM (by 5</a:t>
            </a:r>
            <a:r>
              <a:rPr lang="en-US" baseline="30000" dirty="0" smtClean="0"/>
              <a:t>th</a:t>
            </a:r>
            <a:r>
              <a:rPr lang="en-US" dirty="0" smtClean="0"/>
              <a:t> year)</a:t>
            </a:r>
          </a:p>
          <a:p>
            <a:r>
              <a:rPr lang="en-US" dirty="0" smtClean="0"/>
              <a:t>Continue Meta-DACUM efforts </a:t>
            </a:r>
          </a:p>
          <a:p>
            <a:pPr lvl="1"/>
            <a:r>
              <a:rPr lang="en-US" dirty="0" smtClean="0"/>
              <a:t>Tier 6, 7 and 8 for additional occupations</a:t>
            </a:r>
          </a:p>
          <a:p>
            <a:pPr lvl="1"/>
            <a:r>
              <a:rPr lang="en-US" dirty="0" smtClean="0"/>
              <a:t>Work to review occupational titles/content</a:t>
            </a:r>
          </a:p>
          <a:p>
            <a:r>
              <a:rPr lang="en-US" dirty="0" smtClean="0"/>
              <a:t>Provide “technology sandbox” to </a:t>
            </a:r>
          </a:p>
          <a:p>
            <a:pPr lvl="1"/>
            <a:r>
              <a:rPr lang="en-US" dirty="0" smtClean="0"/>
              <a:t>Allow educators access to new technology</a:t>
            </a:r>
          </a:p>
          <a:p>
            <a:r>
              <a:rPr lang="en-US" dirty="0" smtClean="0"/>
              <a:t>National CC geospatial consortium</a:t>
            </a:r>
          </a:p>
          <a:p>
            <a:pPr lvl="1"/>
            <a:r>
              <a:rPr lang="en-US" dirty="0" smtClean="0"/>
              <a:t>Articulation and course “sharing”</a:t>
            </a:r>
          </a:p>
          <a:p>
            <a:pPr lvl="1"/>
            <a:r>
              <a:rPr lang="en-US" dirty="0" smtClean="0"/>
              <a:t>GE for remote sensing courses</a:t>
            </a:r>
          </a:p>
          <a:p>
            <a:r>
              <a:rPr lang="en-US" dirty="0" smtClean="0"/>
              <a:t>Additional GUI and capabilities for National CC Program Map and database</a:t>
            </a:r>
          </a:p>
          <a:p>
            <a:r>
              <a:rPr lang="en-US" dirty="0" smtClean="0"/>
              <a:t>Internship &amp; </a:t>
            </a:r>
            <a:r>
              <a:rPr lang="en-US" dirty="0" err="1" smtClean="0"/>
              <a:t>ePortfolio</a:t>
            </a:r>
            <a:r>
              <a:rPr lang="en-US" dirty="0" smtClean="0"/>
              <a:t> demonstrations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458200" cy="1470025"/>
          </a:xfrm>
        </p:spPr>
        <p:txBody>
          <a:bodyPr/>
          <a:lstStyle/>
          <a:p>
            <a:r>
              <a:rPr lang="en-US" dirty="0" smtClean="0"/>
              <a:t>Discussion for Session 3</a:t>
            </a:r>
            <a:endParaRPr lang="en-US" dirty="0"/>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069975"/>
          </a:xfrm>
        </p:spPr>
        <p:txBody>
          <a:bodyPr/>
          <a:lstStyle/>
          <a:p>
            <a:pPr eaLnBrk="1" hangingPunct="1"/>
            <a:r>
              <a:rPr lang="en-US" dirty="0" smtClean="0">
                <a:latin typeface="+mn-lt"/>
                <a:cs typeface="Arial" charset="0"/>
              </a:rPr>
              <a:t>National Retention Surveys</a:t>
            </a:r>
          </a:p>
        </p:txBody>
      </p:sp>
      <p:sp>
        <p:nvSpPr>
          <p:cNvPr id="5" name="TextBox 4"/>
          <p:cNvSpPr txBox="1"/>
          <p:nvPr/>
        </p:nvSpPr>
        <p:spPr>
          <a:xfrm>
            <a:off x="609600" y="1513106"/>
            <a:ext cx="4038600" cy="4278094"/>
          </a:xfrm>
          <a:prstGeom prst="rect">
            <a:avLst/>
          </a:prstGeom>
          <a:noFill/>
          <a:ln>
            <a:solidFill>
              <a:schemeClr val="accent1"/>
            </a:solidFill>
          </a:ln>
        </p:spPr>
        <p:txBody>
          <a:bodyPr wrap="square" rtlCol="0">
            <a:spAutoFit/>
          </a:bodyPr>
          <a:lstStyle/>
          <a:p>
            <a:r>
              <a:rPr lang="en-US" sz="2400" b="1" dirty="0" smtClean="0">
                <a:solidFill>
                  <a:schemeClr val="accent1"/>
                </a:solidFill>
              </a:rPr>
              <a:t>To Educators:  </a:t>
            </a:r>
            <a:r>
              <a:rPr lang="en-US" sz="1400" dirty="0" smtClean="0">
                <a:solidFill>
                  <a:schemeClr val="tx2"/>
                </a:solidFill>
              </a:rPr>
              <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As we know, students tend to drop out of a class or a program for a variety of reasons. The </a:t>
            </a:r>
            <a:r>
              <a:rPr lang="en-US" sz="1400" dirty="0" err="1" smtClean="0">
                <a:solidFill>
                  <a:schemeClr val="tx2"/>
                </a:solidFill>
              </a:rPr>
              <a:t>GeoTech</a:t>
            </a:r>
            <a:r>
              <a:rPr lang="en-US" sz="1400" dirty="0" smtClean="0">
                <a:solidFill>
                  <a:schemeClr val="tx2"/>
                </a:solidFill>
              </a:rPr>
              <a:t> Center is seeking to determine the best-practice methods to retain students in geospatial coursework and/or programs (including all students, but especially traditionally underserved and underrepresented student groups). The following list of practices generally represent the most widely used and most successful retention techniques*. From the list, please select your top four techniques to retain students (the choices are in no particular order). If you practice something that is not listed, please select “other” as one of your choices and provide a short description:</a:t>
            </a:r>
          </a:p>
          <a:p>
            <a:endParaRPr lang="en-US" sz="1400" dirty="0" smtClean="0">
              <a:solidFill>
                <a:schemeClr val="tx2"/>
              </a:solidFill>
            </a:endParaRPr>
          </a:p>
        </p:txBody>
      </p:sp>
      <p:sp>
        <p:nvSpPr>
          <p:cNvPr id="6" name="TextBox 5"/>
          <p:cNvSpPr txBox="1"/>
          <p:nvPr/>
        </p:nvSpPr>
        <p:spPr>
          <a:xfrm>
            <a:off x="4953000" y="1491020"/>
            <a:ext cx="3962400" cy="4985980"/>
          </a:xfrm>
          <a:prstGeom prst="rect">
            <a:avLst/>
          </a:prstGeom>
          <a:noFill/>
          <a:ln>
            <a:solidFill>
              <a:schemeClr val="accent1"/>
            </a:solidFill>
          </a:ln>
        </p:spPr>
        <p:txBody>
          <a:bodyPr wrap="square" rtlCol="0">
            <a:spAutoFit/>
          </a:bodyPr>
          <a:lstStyle/>
          <a:p>
            <a:r>
              <a:rPr lang="en-US" sz="2400" b="1" dirty="0" smtClean="0">
                <a:solidFill>
                  <a:schemeClr val="accent1"/>
                </a:solidFill>
              </a:rPr>
              <a:t>To  Students,</a:t>
            </a:r>
            <a:r>
              <a:rPr lang="en-US" sz="1400" dirty="0" smtClean="0">
                <a:solidFill>
                  <a:schemeClr val="tx2"/>
                </a:solidFill>
              </a:rPr>
              <a:t/>
            </a:r>
            <a:br>
              <a:rPr lang="en-US" sz="1400" dirty="0" smtClean="0">
                <a:solidFill>
                  <a:schemeClr val="tx2"/>
                </a:solidFill>
              </a:rPr>
            </a:br>
            <a:r>
              <a:rPr lang="en-US" sz="1400" dirty="0" smtClean="0">
                <a:solidFill>
                  <a:schemeClr val="tx2"/>
                </a:solidFill>
              </a:rPr>
              <a:t/>
            </a:r>
            <a:br>
              <a:rPr lang="en-US" sz="1400" dirty="0" smtClean="0">
                <a:solidFill>
                  <a:schemeClr val="tx2"/>
                </a:solidFill>
              </a:rPr>
            </a:br>
            <a:r>
              <a:rPr lang="en-US" sz="1400" dirty="0" smtClean="0">
                <a:solidFill>
                  <a:schemeClr val="tx2"/>
                </a:solidFill>
              </a:rPr>
              <a:t>One of the goals of the National GeoTech Center is to determine and disseminate the best practices of academic retention. We want to hear from you. The information you provide will help institutions across the nation develop and/or enhance their geospatial tech course offerings. Thank you very much for your participation. The survey will take about 2 minutes to complete. </a:t>
            </a:r>
          </a:p>
          <a:p>
            <a:endParaRPr lang="en-US" sz="1400" dirty="0" smtClean="0">
              <a:solidFill>
                <a:schemeClr val="tx2"/>
              </a:solidFill>
            </a:endParaRPr>
          </a:p>
          <a:p>
            <a:r>
              <a:rPr lang="en-US" sz="1400" dirty="0" smtClean="0">
                <a:solidFill>
                  <a:schemeClr val="tx2"/>
                </a:solidFill>
              </a:rPr>
              <a:t>Personal questions regarding demographics…then:</a:t>
            </a:r>
          </a:p>
          <a:p>
            <a:endParaRPr lang="en-US" sz="1400" dirty="0" smtClean="0">
              <a:solidFill>
                <a:schemeClr val="tx2"/>
              </a:solidFill>
            </a:endParaRPr>
          </a:p>
          <a:p>
            <a:r>
              <a:rPr lang="en-US" sz="1400" dirty="0" smtClean="0">
                <a:solidFill>
                  <a:schemeClr val="tx2"/>
                </a:solidFill>
              </a:rPr>
              <a:t>From the list below, please select the top four variables that truly aided you in reaching your goal(s) at the institution you attended. The choices are in no particular order. If something is missing, please select “other” and provide a short description:</a:t>
            </a:r>
          </a:p>
          <a:p>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066800"/>
          </a:xfrm>
        </p:spPr>
        <p:txBody>
          <a:bodyPr/>
          <a:lstStyle/>
          <a:p>
            <a:r>
              <a:rPr lang="en-US" dirty="0" smtClean="0">
                <a:latin typeface="+mn-lt"/>
              </a:rPr>
              <a:t>Faculty vs. Students</a:t>
            </a:r>
            <a:endParaRPr lang="en-US" dirty="0">
              <a:latin typeface="+mn-lt"/>
            </a:endParaRPr>
          </a:p>
        </p:txBody>
      </p:sp>
      <p:graphicFrame>
        <p:nvGraphicFramePr>
          <p:cNvPr id="7" name="Chart 6"/>
          <p:cNvGraphicFramePr/>
          <p:nvPr/>
        </p:nvGraphicFramePr>
        <p:xfrm>
          <a:off x="685800" y="3581400"/>
          <a:ext cx="791718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1295400" y="1447800"/>
          <a:ext cx="6553201" cy="2040314"/>
        </p:xfrm>
        <a:graphic>
          <a:graphicData uri="http://schemas.openxmlformats.org/drawingml/2006/table">
            <a:tbl>
              <a:tblPr/>
              <a:tblGrid>
                <a:gridCol w="2338853"/>
                <a:gridCol w="1368008"/>
                <a:gridCol w="1687946"/>
                <a:gridCol w="1158394"/>
              </a:tblGrid>
              <a:tr h="147782">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Faculty Response (n=127)</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Overall Student Response (n=101)</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7782">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Strong Institutional Support.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41%</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55%</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51%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37%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66%</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81%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7782">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45%</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13%</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32%</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57200"/>
            <a:ext cx="8763000" cy="1066800"/>
          </a:xfrm>
        </p:spPr>
        <p:txBody>
          <a:bodyPr/>
          <a:lstStyle/>
          <a:p>
            <a:r>
              <a:rPr lang="en-US" dirty="0" smtClean="0">
                <a:latin typeface="+mn-lt"/>
              </a:rPr>
              <a:t>Male &amp; Female Students</a:t>
            </a:r>
            <a:endParaRPr lang="en-US" dirty="0">
              <a:latin typeface="+mn-lt"/>
            </a:endParaRPr>
          </a:p>
        </p:txBody>
      </p:sp>
      <p:graphicFrame>
        <p:nvGraphicFramePr>
          <p:cNvPr id="7" name="Chart 6"/>
          <p:cNvGraphicFramePr/>
          <p:nvPr/>
        </p:nvGraphicFramePr>
        <p:xfrm>
          <a:off x="1066800" y="3429000"/>
          <a:ext cx="7315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1447800" y="1447800"/>
          <a:ext cx="6095999" cy="1876167"/>
        </p:xfrm>
        <a:graphic>
          <a:graphicData uri="http://schemas.openxmlformats.org/drawingml/2006/table">
            <a:tbl>
              <a:tblPr/>
              <a:tblGrid>
                <a:gridCol w="2409567"/>
                <a:gridCol w="1029730"/>
                <a:gridCol w="1369540"/>
                <a:gridCol w="1287162"/>
              </a:tblGrid>
              <a:tr h="14828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Female (n=45)</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Male (n = 56)</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828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79%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33%</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39%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dirty="0">
                          <a:solidFill>
                            <a:srgbClr val="000000"/>
                          </a:solidFill>
                          <a:latin typeface="Calibri"/>
                        </a:rPr>
                        <a:t>38%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8%</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56%</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45%</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11%</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457200"/>
            <a:ext cx="8382000" cy="1066800"/>
          </a:xfrm>
        </p:spPr>
        <p:txBody>
          <a:bodyPr/>
          <a:lstStyle/>
          <a:p>
            <a:r>
              <a:rPr lang="en-US" dirty="0" smtClean="0">
                <a:latin typeface="+mn-lt"/>
              </a:rPr>
              <a:t>Student Age Groups</a:t>
            </a:r>
            <a:endParaRPr lang="en-US" dirty="0">
              <a:latin typeface="+mn-lt"/>
            </a:endParaRPr>
          </a:p>
        </p:txBody>
      </p:sp>
      <p:graphicFrame>
        <p:nvGraphicFramePr>
          <p:cNvPr id="11" name="Table 10"/>
          <p:cNvGraphicFramePr>
            <a:graphicFrameLocks noGrp="1"/>
          </p:cNvGraphicFramePr>
          <p:nvPr/>
        </p:nvGraphicFramePr>
        <p:xfrm>
          <a:off x="1371600" y="1371600"/>
          <a:ext cx="6096000" cy="1840607"/>
        </p:xfrm>
        <a:graphic>
          <a:graphicData uri="http://schemas.openxmlformats.org/drawingml/2006/table">
            <a:tbl>
              <a:tblPr/>
              <a:tblGrid>
                <a:gridCol w="2327021"/>
                <a:gridCol w="1203289"/>
                <a:gridCol w="1322623"/>
                <a:gridCol w="1243067"/>
              </a:tblGrid>
              <a:tr h="14320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 &lt;25 to 36 (n=56)</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 37 to 69 (n=44)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320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79%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39%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55%</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61%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23%</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55%</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32%</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12" name="Chart 11"/>
          <p:cNvGraphicFramePr/>
          <p:nvPr/>
        </p:nvGraphicFramePr>
        <p:xfrm>
          <a:off x="762000" y="3429000"/>
          <a:ext cx="739902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71600" y="1828800"/>
          <a:ext cx="6096000" cy="1840607"/>
        </p:xfrm>
        <a:graphic>
          <a:graphicData uri="http://schemas.openxmlformats.org/drawingml/2006/table">
            <a:tbl>
              <a:tblPr/>
              <a:tblGrid>
                <a:gridCol w="2327021"/>
                <a:gridCol w="1203289"/>
                <a:gridCol w="1322623"/>
                <a:gridCol w="1243067"/>
              </a:tblGrid>
              <a:tr h="14320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Female &lt;25 to 36 (n=25)</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Male &lt;25 to 36 (n=31)</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320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32%</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35%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77%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44%</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35%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48%</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61%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76%</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48%</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28%</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title"/>
          </p:nvPr>
        </p:nvSpPr>
        <p:spPr>
          <a:xfrm>
            <a:off x="228600" y="609600"/>
            <a:ext cx="8763000" cy="1066800"/>
          </a:xfrm>
        </p:spPr>
        <p:txBody>
          <a:bodyPr/>
          <a:lstStyle/>
          <a:p>
            <a:r>
              <a:rPr lang="en-US" dirty="0" smtClean="0">
                <a:latin typeface="+mn-lt"/>
              </a:rPr>
              <a:t>Student Age Groups: </a:t>
            </a:r>
            <a:br>
              <a:rPr lang="en-US" dirty="0" smtClean="0">
                <a:latin typeface="+mn-lt"/>
              </a:rPr>
            </a:br>
            <a:r>
              <a:rPr lang="en-US" dirty="0" smtClean="0">
                <a:latin typeface="+mn-lt"/>
              </a:rPr>
              <a:t>  Male vs. Female</a:t>
            </a:r>
            <a:endParaRPr lang="en-US" dirty="0">
              <a:latin typeface="+mn-lt"/>
            </a:endParaRPr>
          </a:p>
        </p:txBody>
      </p:sp>
      <p:graphicFrame>
        <p:nvGraphicFramePr>
          <p:cNvPr id="7" name="Chart 6"/>
          <p:cNvGraphicFramePr/>
          <p:nvPr/>
        </p:nvGraphicFramePr>
        <p:xfrm>
          <a:off x="838200" y="3733800"/>
          <a:ext cx="753618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09600"/>
            <a:ext cx="8763000" cy="1066800"/>
          </a:xfrm>
        </p:spPr>
        <p:txBody>
          <a:bodyPr/>
          <a:lstStyle/>
          <a:p>
            <a:r>
              <a:rPr lang="en-US" dirty="0" smtClean="0">
                <a:latin typeface="+mn-lt"/>
              </a:rPr>
              <a:t>Student Age Groups: </a:t>
            </a:r>
            <a:br>
              <a:rPr lang="en-US" dirty="0" smtClean="0">
                <a:latin typeface="+mn-lt"/>
              </a:rPr>
            </a:br>
            <a:r>
              <a:rPr lang="en-US" dirty="0" smtClean="0">
                <a:latin typeface="+mn-lt"/>
              </a:rPr>
              <a:t>  Male vs. Female</a:t>
            </a:r>
            <a:endParaRPr lang="en-US" dirty="0">
              <a:latin typeface="+mn-lt"/>
            </a:endParaRPr>
          </a:p>
        </p:txBody>
      </p:sp>
      <p:graphicFrame>
        <p:nvGraphicFramePr>
          <p:cNvPr id="6" name="Table 5"/>
          <p:cNvGraphicFramePr>
            <a:graphicFrameLocks noGrp="1"/>
          </p:cNvGraphicFramePr>
          <p:nvPr/>
        </p:nvGraphicFramePr>
        <p:xfrm>
          <a:off x="1524000" y="1905000"/>
          <a:ext cx="6096000" cy="1840607"/>
        </p:xfrm>
        <a:graphic>
          <a:graphicData uri="http://schemas.openxmlformats.org/drawingml/2006/table">
            <a:tbl>
              <a:tblPr/>
              <a:tblGrid>
                <a:gridCol w="2327021"/>
                <a:gridCol w="1203289"/>
                <a:gridCol w="1322623"/>
                <a:gridCol w="1243067"/>
              </a:tblGrid>
              <a:tr h="14320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Female 37 to 69 (n=20)</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Male 37 to 69 (n=24)</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320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79%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5%</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40%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58%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8%</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50%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38%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13%</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3201">
                <a:tc>
                  <a:txBody>
                    <a:bodyPr/>
                    <a:lstStyle/>
                    <a:p>
                      <a:pPr algn="ctr" fontAlgn="b"/>
                      <a:r>
                        <a:rPr lang="en-US" sz="900" b="0" i="0" u="none" strike="noStrike" dirty="0">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50%</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33%</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17%</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p:nvPr/>
        </p:nvGraphicFramePr>
        <p:xfrm>
          <a:off x="990600" y="3810000"/>
          <a:ext cx="7620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685800"/>
            <a:ext cx="8763000" cy="1066800"/>
          </a:xfrm>
        </p:spPr>
        <p:txBody>
          <a:bodyPr/>
          <a:lstStyle/>
          <a:p>
            <a:r>
              <a:rPr lang="en-US" sz="3600" dirty="0" smtClean="0">
                <a:latin typeface="+mn-lt"/>
              </a:rPr>
              <a:t>Online vs. Hybrid/Face-to-Face students</a:t>
            </a:r>
            <a:endParaRPr lang="en-US" sz="3600" dirty="0">
              <a:latin typeface="+mn-lt"/>
            </a:endParaRPr>
          </a:p>
        </p:txBody>
      </p:sp>
      <p:graphicFrame>
        <p:nvGraphicFramePr>
          <p:cNvPr id="7" name="Chart 6"/>
          <p:cNvGraphicFramePr/>
          <p:nvPr/>
        </p:nvGraphicFramePr>
        <p:xfrm>
          <a:off x="914400" y="3733800"/>
          <a:ext cx="73609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1447800" y="1828800"/>
          <a:ext cx="6095999" cy="1876167"/>
        </p:xfrm>
        <a:graphic>
          <a:graphicData uri="http://schemas.openxmlformats.org/drawingml/2006/table">
            <a:tbl>
              <a:tblPr/>
              <a:tblGrid>
                <a:gridCol w="2409567"/>
                <a:gridCol w="1029730"/>
                <a:gridCol w="1369540"/>
                <a:gridCol w="1287162"/>
              </a:tblGrid>
              <a:tr h="148281">
                <a:tc>
                  <a:txBody>
                    <a:bodyPr/>
                    <a:lstStyle/>
                    <a:p>
                      <a:pPr algn="ctr" fontAlgn="b"/>
                      <a:endParaRPr lang="en-US" sz="9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online (n=45)</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hybrid/face (n=55)</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900" b="0" i="0" u="none" strike="noStrike">
                          <a:solidFill>
                            <a:srgbClr val="000000"/>
                          </a:solidFill>
                          <a:latin typeface="Calibri"/>
                        </a:rPr>
                        <a:t>DIFF</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8281">
                <a:tc>
                  <a:txBody>
                    <a:bodyPr/>
                    <a:lstStyle/>
                    <a:p>
                      <a:pPr algn="ctr" fontAlgn="b"/>
                      <a:r>
                        <a:rPr lang="en-US" sz="900" b="0" i="0" u="none" strike="noStrike">
                          <a:solidFill>
                            <a:srgbClr val="000000"/>
                          </a:solidFill>
                          <a:latin typeface="Calibri"/>
                        </a:rPr>
                        <a:t>Accessible faculty. Faculty mentoring.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Good and motivated teacher(s).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80%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service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Project based learning.</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49%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0%</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Curriculum that is contextual and relevant.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latin typeface="Calibri"/>
                        </a:rPr>
                        <a:t>49%</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latin typeface="Calibri"/>
                        </a:rPr>
                        <a:t>51%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Activities that strengthen math or spatial skills.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4%</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Participation in a research project.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a:noFill/>
                    </a:lnR>
                    <a:lnT>
                      <a:noFill/>
                    </a:lnT>
                    <a:lnB>
                      <a:noFill/>
                    </a:lnB>
                  </a:tcPr>
                </a:tc>
                <a:tc>
                  <a:txBody>
                    <a:bodyPr/>
                    <a:lstStyle/>
                    <a:p>
                      <a:pPr algn="ctr" fontAlgn="b"/>
                      <a:r>
                        <a:rPr lang="en-US" sz="900" b="0" i="0" u="none" strike="noStrike" dirty="0">
                          <a:solidFill>
                            <a:srgbClr val="000000"/>
                          </a:solidFill>
                          <a:latin typeface="Calibri"/>
                        </a:rPr>
                        <a:t>13%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6%</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Involvement in an internship/work experience.</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16%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Positive reinforcement.</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38%</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7%</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Positive and relatable role models.</a:t>
                      </a:r>
                    </a:p>
                  </a:txBody>
                  <a:tcPr marL="0" marR="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900" b="0" i="0" u="none" strike="noStrike">
                          <a:solidFill>
                            <a:srgbClr val="000000"/>
                          </a:solidFill>
                          <a:latin typeface="Calibri"/>
                        </a:rPr>
                        <a:t>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31%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Calibri"/>
                        </a:rPr>
                        <a:t>22%</a:t>
                      </a: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r>
              <a:tr h="148281">
                <a:tc>
                  <a:txBody>
                    <a:bodyPr/>
                    <a:lstStyle/>
                    <a:p>
                      <a:pPr algn="ctr" fontAlgn="b"/>
                      <a:r>
                        <a:rPr lang="en-US" sz="900" b="0" i="0" u="none" strike="noStrike">
                          <a:solidFill>
                            <a:srgbClr val="000000"/>
                          </a:solidFill>
                          <a:latin typeface="Calibri"/>
                        </a:rPr>
                        <a:t>Interaction with fellow students.</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22%</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49%</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27%</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rgbClr val="90C6F6"/>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1D606BB3C8F478AB7923EF5A94CF6" ma:contentTypeVersion="0" ma:contentTypeDescription="Create a new document." ma:contentTypeScope="" ma:versionID="44435cbb7abb1a6f8882ea87297903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3C1D2D5-B1CC-41D5-9C3A-5F25F0A0D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0F54568-B7A6-4FF9-B15C-BF4B44BC05FE}">
  <ds:schemaRefs>
    <ds:schemaRef ds:uri="http://schemas.microsoft.com/sharepoint/v3/contenttype/forms"/>
  </ds:schemaRefs>
</ds:datastoreItem>
</file>

<file path=customXml/itemProps3.xml><?xml version="1.0" encoding="utf-8"?>
<ds:datastoreItem xmlns:ds="http://schemas.openxmlformats.org/officeDocument/2006/customXml" ds:itemID="{0A07C379-9A38-4245-AFF9-BE9BDB1002B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3652</TotalTime>
  <Words>2141</Words>
  <Application>Microsoft Office PowerPoint</Application>
  <PresentationFormat>On-screen Show (4:3)</PresentationFormat>
  <Paragraphs>532</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Retention: Best Practices and    Faculty Professional Development    </vt:lpstr>
      <vt:lpstr>Retention</vt:lpstr>
      <vt:lpstr>National Retention Surveys</vt:lpstr>
      <vt:lpstr>Faculty vs. Students</vt:lpstr>
      <vt:lpstr>Male &amp; Female Students</vt:lpstr>
      <vt:lpstr>Student Age Groups</vt:lpstr>
      <vt:lpstr>Student Age Groups:    Male vs. Female</vt:lpstr>
      <vt:lpstr>Student Age Groups:    Male vs. Female</vt:lpstr>
      <vt:lpstr>Online vs. Hybrid/Face-to-Face students</vt:lpstr>
      <vt:lpstr>Online, Female vs. Male</vt:lpstr>
      <vt:lpstr> Hybrid/Face-to-Face    Female vs. Male</vt:lpstr>
      <vt:lpstr>Professional Development Workshop Examples</vt:lpstr>
      <vt:lpstr>Teachers Teaching Teachers – T3GIS</vt:lpstr>
      <vt:lpstr>Geological Society of America Two Day Workshops</vt:lpstr>
      <vt:lpstr>Southwestern/SDSU Joint Three Day Workshop</vt:lpstr>
      <vt:lpstr>GeoEd 2010</vt:lpstr>
      <vt:lpstr>  Student Outreach – Increasing Awareness of Geospatial Careers  National Visiting Committee Atlanta GA February 2011  </vt:lpstr>
      <vt:lpstr>Awareness of Careers and  Opportunities for Students</vt:lpstr>
      <vt:lpstr>Opportunities for Geospatial Students</vt:lpstr>
      <vt:lpstr>National Geospatial Skills and Competencies Competition</vt:lpstr>
      <vt:lpstr>Competition Designed To:</vt:lpstr>
      <vt:lpstr>International EU Pilot Project</vt:lpstr>
      <vt:lpstr>EU Project Details</vt:lpstr>
      <vt:lpstr>Resource for Students</vt:lpstr>
      <vt:lpstr>Future of the GeoTech Center     2012 and Beyond   National Visiting Committee Atlanta GA February 2011  </vt:lpstr>
      <vt:lpstr>GeoTech 2.0 (2013-2015)</vt:lpstr>
      <vt:lpstr>GeoTech 2.0 (2013-2015)</vt:lpstr>
      <vt:lpstr>Slide 28</vt:lpstr>
      <vt:lpstr>Discussion for Session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 Center</dc:title>
  <dc:creator>Ann</dc:creator>
  <cp:lastModifiedBy>AnnNetbook</cp:lastModifiedBy>
  <cp:revision>339</cp:revision>
  <dcterms:created xsi:type="dcterms:W3CDTF">2008-12-30T14:46:56Z</dcterms:created>
  <dcterms:modified xsi:type="dcterms:W3CDTF">2011-02-09T19:55:40Z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0x0101002021D606BB3C8F478AB7923EF5A94CF6</vt:lpwstr>
  </property>
</Properties>
</file>